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webextensions/webextension1.xml" ContentType="application/vnd.ms-office.webextension+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20"/>
  </p:notesMasterIdLst>
  <p:sldIdLst>
    <p:sldId id="290" r:id="rId4"/>
    <p:sldId id="295" r:id="rId5"/>
    <p:sldId id="312" r:id="rId6"/>
    <p:sldId id="316" r:id="rId7"/>
    <p:sldId id="300" r:id="rId8"/>
    <p:sldId id="301" r:id="rId9"/>
    <p:sldId id="302" r:id="rId10"/>
    <p:sldId id="303" r:id="rId11"/>
    <p:sldId id="304" r:id="rId12"/>
    <p:sldId id="310" r:id="rId13"/>
    <p:sldId id="309" r:id="rId14"/>
    <p:sldId id="317" r:id="rId15"/>
    <p:sldId id="283" r:id="rId16"/>
    <p:sldId id="307" r:id="rId17"/>
    <p:sldId id="311" r:id="rId18"/>
    <p:sldId id="314" r:id="rId19"/>
  </p:sldIdLst>
  <p:sldSz cx="10969625" cy="6170613"/>
  <p:notesSz cx="6858000" cy="9144000"/>
  <p:custDataLst>
    <p:tags r:id="rId21"/>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521415D9-36F7-43E2-AB2F-B90AF26B5E84}">
      <p14:sectionLst xmlns:p14="http://schemas.microsoft.com/office/powerpoint/2010/main">
        <p14:section name="TFW" id="{63280864-BD63-4CFF-BEDC-770BA957A72D}">
          <p14:sldIdLst/>
        </p14:section>
        <p14:section name="Canteen Feedback System" id="{63F9C0AC-EDE0-41CB-8DCE-0BE732F751C1}">
          <p14:sldIdLst>
            <p14:sldId id="290"/>
            <p14:sldId id="295"/>
            <p14:sldId id="312"/>
            <p14:sldId id="316"/>
            <p14:sldId id="300"/>
            <p14:sldId id="301"/>
            <p14:sldId id="302"/>
            <p14:sldId id="303"/>
            <p14:sldId id="304"/>
            <p14:sldId id="310"/>
            <p14:sldId id="309"/>
            <p14:sldId id="317"/>
            <p14:sldId id="283"/>
            <p14:sldId id="307"/>
            <p14:sldId id="311"/>
            <p14:sldId id="31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XTERNAL S D Meghanathan (Manpower Services Pvt ltd, GanP/MFE-PJ-REL)" initials="ESDM(SPlGPR" lastIdx="1" clrIdx="0">
    <p:extLst>
      <p:ext uri="{19B8F6BF-5375-455C-9EA6-DF929625EA0E}">
        <p15:presenceInfo xmlns:p15="http://schemas.microsoft.com/office/powerpoint/2012/main" userId="S::sdm1gan@bosch.com::e87e92b0-342c-4a59-972b-41b7f94d67a3" providerId="AD"/>
      </p:ext>
    </p:extLst>
  </p:cmAuthor>
  <p:cmAuthor id="2" name="Microsoft account" initials="Ma" lastIdx="1" clrIdx="1">
    <p:extLst>
      <p:ext uri="{19B8F6BF-5375-455C-9EA6-DF929625EA0E}">
        <p15:presenceInfo xmlns:p15="http://schemas.microsoft.com/office/powerpoint/2012/main" userId="88bc5cc00d3bb2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EE8E7"/>
    <a:srgbClr val="E3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1" d="100"/>
          <a:sy n="71" d="100"/>
        </p:scale>
        <p:origin x="8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20.10.2022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2D48B2-9EB0-4B37-9B35-FC11E2EA535A}" type="slidenum">
              <a:rPr lang="de-DE" smtClean="0"/>
              <a:t>2</a:t>
            </a:fld>
            <a:endParaRPr lang="de-DE"/>
          </a:p>
        </p:txBody>
      </p:sp>
    </p:spTree>
    <p:extLst>
      <p:ext uri="{BB962C8B-B14F-4D97-AF65-F5344CB8AC3E}">
        <p14:creationId xmlns:p14="http://schemas.microsoft.com/office/powerpoint/2010/main" val="3828267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Add Slide Title</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Add Slide Title</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GanP/MFE-PJ-REL | 2022-08-29</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GmbH 2022. All rights reserved, also regarding any disposal, exploitation, reproduction, editing, distribution, as well as in the event of applications for industrial property rights.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slideLayout" Target="../slideLayouts/slideLayout18.xml"/><Relationship Id="rId1" Type="http://schemas.openxmlformats.org/officeDocument/2006/relationships/tags" Target="../tags/tag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1/relationships/webextension" Target="../webextensions/webextension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3.xml"/><Relationship Id="rId5" Type="http://schemas.openxmlformats.org/officeDocument/2006/relationships/image" Target="../media/image11.jpe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5.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a:xfrm>
            <a:off x="850493" y="447340"/>
            <a:ext cx="9989960" cy="1507549"/>
          </a:xfrm>
        </p:spPr>
        <p:txBody>
          <a:bodyPr lIns="0" tIns="0" rIns="0" bIns="0">
            <a:normAutofit/>
          </a:bodyPr>
          <a:lstStyle/>
          <a:p>
            <a:r>
              <a:rPr lang="en-US" dirty="0">
                <a:solidFill>
                  <a:schemeClr val="bg1"/>
                </a:solidFill>
              </a:rPr>
              <a:t>Digitalization of Canteen Feedback System </a:t>
            </a:r>
            <a:endParaRPr lang="de-DE" dirty="0">
              <a:solidFill>
                <a:schemeClr val="bg1"/>
              </a:solidFill>
            </a:endParaRPr>
          </a:p>
        </p:txBody>
      </p:sp>
      <p:sp>
        <p:nvSpPr>
          <p:cNvPr id="6" name="Text Placeholder 5">
            <a:extLst>
              <a:ext uri="{FF2B5EF4-FFF2-40B4-BE49-F238E27FC236}">
                <a16:creationId xmlns:a16="http://schemas.microsoft.com/office/drawing/2014/main" id="{6C7F4FB3-2071-476E-8293-CB3AA2E5C13E}"/>
              </a:ext>
            </a:extLst>
          </p:cNvPr>
          <p:cNvSpPr>
            <a:spLocks noGrp="1"/>
          </p:cNvSpPr>
          <p:nvPr>
            <p:ph type="body" sz="quarter" idx="1"/>
          </p:nvPr>
        </p:nvSpPr>
        <p:spPr>
          <a:xfrm>
            <a:off x="179048" y="2205458"/>
            <a:ext cx="9268637" cy="3517815"/>
          </a:xfrm>
        </p:spPr>
        <p:txBody>
          <a:bodyPr>
            <a:normAutofit fontScale="25000" lnSpcReduction="20000"/>
          </a:bodyPr>
          <a:lstStyle/>
          <a:p>
            <a:endParaRPr lang="en-US" sz="9600" b="1" dirty="0">
              <a:latin typeface="Times New Roman" panose="02020603050405020304" pitchFamily="18" charset="0"/>
              <a:cs typeface="Times New Roman" panose="02020603050405020304" pitchFamily="18" charset="0"/>
            </a:endParaRPr>
          </a:p>
          <a:p>
            <a:r>
              <a:rPr lang="en-US" sz="9600" b="1" dirty="0">
                <a:latin typeface="Times New Roman" panose="02020603050405020304" pitchFamily="18" charset="0"/>
                <a:cs typeface="Times New Roman" panose="02020603050405020304" pitchFamily="18" charset="0"/>
              </a:rPr>
              <a:t>Project Head</a:t>
            </a:r>
            <a:r>
              <a:rPr lang="en-US" sz="9600" dirty="0"/>
              <a:t>: </a:t>
            </a:r>
            <a:r>
              <a:rPr lang="en-US" sz="9600" dirty="0">
                <a:latin typeface="Times New Roman" panose="02020603050405020304" pitchFamily="18" charset="0"/>
                <a:cs typeface="Times New Roman" panose="02020603050405020304" pitchFamily="18" charset="0"/>
              </a:rPr>
              <a:t>Mr. Senthil Kumar</a:t>
            </a:r>
          </a:p>
          <a:p>
            <a:r>
              <a:rPr lang="en-US" sz="9600" dirty="0">
                <a:latin typeface="Times New Roman" panose="02020603050405020304" pitchFamily="18" charset="0"/>
                <a:cs typeface="Times New Roman" panose="02020603050405020304" pitchFamily="18" charset="0"/>
              </a:rPr>
              <a:t>                         Mr. </a:t>
            </a:r>
            <a:r>
              <a:rPr lang="en-US" sz="9600" dirty="0" err="1">
                <a:latin typeface="Times New Roman" panose="02020603050405020304" pitchFamily="18" charset="0"/>
                <a:cs typeface="Times New Roman" panose="02020603050405020304" pitchFamily="18" charset="0"/>
              </a:rPr>
              <a:t>Dhanamurgan</a:t>
            </a:r>
            <a:endParaRPr lang="en-US" sz="9600" dirty="0">
              <a:latin typeface="Times New Roman" panose="02020603050405020304" pitchFamily="18" charset="0"/>
              <a:cs typeface="Times New Roman" panose="02020603050405020304" pitchFamily="18" charset="0"/>
            </a:endParaRPr>
          </a:p>
          <a:p>
            <a:endParaRPr lang="en-US" sz="9600" b="1" dirty="0">
              <a:latin typeface="Times New Roman" panose="02020603050405020304" pitchFamily="18" charset="0"/>
              <a:cs typeface="Times New Roman" panose="02020603050405020304" pitchFamily="18" charset="0"/>
            </a:endParaRPr>
          </a:p>
          <a:p>
            <a:r>
              <a:rPr lang="en-US" sz="9600" b="1" dirty="0">
                <a:latin typeface="Times New Roman" panose="02020603050405020304" pitchFamily="18" charset="0"/>
                <a:cs typeface="Times New Roman" panose="02020603050405020304" pitchFamily="18" charset="0"/>
              </a:rPr>
              <a:t>Team Members</a:t>
            </a:r>
          </a:p>
          <a:p>
            <a:endParaRPr lang="en-US" sz="9600" dirty="0"/>
          </a:p>
          <a:p>
            <a:r>
              <a:rPr lang="en-US" sz="9600" dirty="0">
                <a:latin typeface="Times New Roman" panose="02020603050405020304" pitchFamily="18" charset="0"/>
                <a:cs typeface="Times New Roman" panose="02020603050405020304" pitchFamily="18" charset="0"/>
              </a:rPr>
              <a:t>Abinesh K</a:t>
            </a:r>
          </a:p>
          <a:p>
            <a:r>
              <a:rPr lang="en-US" sz="9600" dirty="0">
                <a:latin typeface="Times New Roman" panose="02020603050405020304" pitchFamily="18" charset="0"/>
                <a:cs typeface="Times New Roman" panose="02020603050405020304" pitchFamily="18" charset="0"/>
              </a:rPr>
              <a:t>Alen Roi P</a:t>
            </a:r>
          </a:p>
          <a:p>
            <a:r>
              <a:rPr lang="en-US" sz="9600" dirty="0">
                <a:latin typeface="Times New Roman" panose="02020603050405020304" pitchFamily="18" charset="0"/>
                <a:cs typeface="Times New Roman" panose="02020603050405020304" pitchFamily="18" charset="0"/>
              </a:rPr>
              <a:t>Selshiya Sherin M</a:t>
            </a:r>
          </a:p>
          <a:p>
            <a:endParaRPr lang="en-US" sz="6200" dirty="0"/>
          </a:p>
          <a:p>
            <a:endParaRPr lang="en-US" dirty="0"/>
          </a:p>
          <a:p>
            <a:r>
              <a:rPr lang="en-US" dirty="0"/>
              <a:t> </a:t>
            </a:r>
          </a:p>
          <a:p>
            <a:endParaRPr lang="en-US" dirty="0"/>
          </a:p>
        </p:txBody>
      </p:sp>
    </p:spTree>
    <p:custDataLst>
      <p:tags r:id="rId1"/>
    </p:custDataLst>
    <p:extLst>
      <p:ext uri="{BB962C8B-B14F-4D97-AF65-F5344CB8AC3E}">
        <p14:creationId xmlns:p14="http://schemas.microsoft.com/office/powerpoint/2010/main" val="73312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1BD82E-B598-4298-AEA7-F3874F06F488}"/>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pic>
        <p:nvPicPr>
          <p:cNvPr id="3" name="Picture 2">
            <a:extLst>
              <a:ext uri="{FF2B5EF4-FFF2-40B4-BE49-F238E27FC236}">
                <a16:creationId xmlns:a16="http://schemas.microsoft.com/office/drawing/2014/main" id="{86FCE57D-DE81-49F1-8445-E0D4FD97EB3F}"/>
              </a:ext>
            </a:extLst>
          </p:cNvPr>
          <p:cNvPicPr>
            <a:picLocks noChangeAspect="1"/>
          </p:cNvPicPr>
          <p:nvPr/>
        </p:nvPicPr>
        <p:blipFill>
          <a:blip r:embed="rId2"/>
          <a:stretch>
            <a:fillRect/>
          </a:stretch>
        </p:blipFill>
        <p:spPr>
          <a:xfrm>
            <a:off x="1207586" y="530834"/>
            <a:ext cx="9223793" cy="5143109"/>
          </a:xfrm>
          <a:prstGeom prst="rect">
            <a:avLst/>
          </a:prstGeom>
        </p:spPr>
      </p:pic>
      <p:graphicFrame>
        <p:nvGraphicFramePr>
          <p:cNvPr id="4" name="Table 3">
            <a:extLst>
              <a:ext uri="{FF2B5EF4-FFF2-40B4-BE49-F238E27FC236}">
                <a16:creationId xmlns:a16="http://schemas.microsoft.com/office/drawing/2014/main" id="{EB5CCB8B-6481-4454-8633-E9D5DD9BD20D}"/>
              </a:ext>
            </a:extLst>
          </p:cNvPr>
          <p:cNvGraphicFramePr>
            <a:graphicFrameLocks noGrp="1"/>
          </p:cNvGraphicFramePr>
          <p:nvPr>
            <p:extLst>
              <p:ext uri="{D42A27DB-BD31-4B8C-83A1-F6EECF244321}">
                <p14:modId xmlns:p14="http://schemas.microsoft.com/office/powerpoint/2010/main" val="1221451695"/>
              </p:ext>
            </p:extLst>
          </p:nvPr>
        </p:nvGraphicFramePr>
        <p:xfrm>
          <a:off x="2" y="0"/>
          <a:ext cx="1207584" cy="397042"/>
        </p:xfrm>
        <a:graphic>
          <a:graphicData uri="http://schemas.openxmlformats.org/drawingml/2006/table">
            <a:tbl>
              <a:tblPr firstRow="1" bandRow="1">
                <a:tableStyleId>{5C22544A-7EE6-4342-B048-85BDC9FD1C3A}</a:tableStyleId>
              </a:tblPr>
              <a:tblGrid>
                <a:gridCol w="1207584">
                  <a:extLst>
                    <a:ext uri="{9D8B030D-6E8A-4147-A177-3AD203B41FA5}">
                      <a16:colId xmlns:a16="http://schemas.microsoft.com/office/drawing/2014/main" val="20000"/>
                    </a:ext>
                  </a:extLst>
                </a:gridCol>
              </a:tblGrid>
              <a:tr h="397042">
                <a:tc>
                  <a:txBody>
                    <a:bodyPr/>
                    <a:lstStyle/>
                    <a:p>
                      <a:r>
                        <a:rPr lang="en-US" dirty="0">
                          <a:solidFill>
                            <a:schemeClr val="bg1"/>
                          </a:solidFill>
                        </a:rPr>
                        <a:t>Results:</a:t>
                      </a:r>
                    </a:p>
                  </a:txBody>
                  <a:tcP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7318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A024AC-198B-45F9-9511-135EBD119CD9}"/>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4" name="Picture 3">
            <a:extLst>
              <a:ext uri="{FF2B5EF4-FFF2-40B4-BE49-F238E27FC236}">
                <a16:creationId xmlns:a16="http://schemas.microsoft.com/office/drawing/2014/main" id="{FB1F90B3-CA67-4B53-B927-A2998F791A28}"/>
              </a:ext>
            </a:extLst>
          </p:cNvPr>
          <p:cNvPicPr>
            <a:picLocks noChangeAspect="1"/>
          </p:cNvPicPr>
          <p:nvPr/>
        </p:nvPicPr>
        <p:blipFill>
          <a:blip r:embed="rId2"/>
          <a:stretch>
            <a:fillRect/>
          </a:stretch>
        </p:blipFill>
        <p:spPr>
          <a:xfrm>
            <a:off x="978985" y="397042"/>
            <a:ext cx="9157192" cy="5161547"/>
          </a:xfrm>
          <a:prstGeom prst="rect">
            <a:avLst/>
          </a:prstGeom>
        </p:spPr>
      </p:pic>
      <p:graphicFrame>
        <p:nvGraphicFramePr>
          <p:cNvPr id="5" name="Table 4">
            <a:extLst>
              <a:ext uri="{FF2B5EF4-FFF2-40B4-BE49-F238E27FC236}">
                <a16:creationId xmlns:a16="http://schemas.microsoft.com/office/drawing/2014/main" id="{4C2B6ACA-DF92-4D03-AF39-B454650ACB7C}"/>
              </a:ext>
            </a:extLst>
          </p:cNvPr>
          <p:cNvGraphicFramePr>
            <a:graphicFrameLocks noGrp="1"/>
          </p:cNvGraphicFramePr>
          <p:nvPr>
            <p:extLst>
              <p:ext uri="{D42A27DB-BD31-4B8C-83A1-F6EECF244321}">
                <p14:modId xmlns:p14="http://schemas.microsoft.com/office/powerpoint/2010/main" val="1190621222"/>
              </p:ext>
            </p:extLst>
          </p:nvPr>
        </p:nvGraphicFramePr>
        <p:xfrm>
          <a:off x="2" y="0"/>
          <a:ext cx="1207584" cy="397042"/>
        </p:xfrm>
        <a:graphic>
          <a:graphicData uri="http://schemas.openxmlformats.org/drawingml/2006/table">
            <a:tbl>
              <a:tblPr firstRow="1" bandRow="1">
                <a:tableStyleId>{5C22544A-7EE6-4342-B048-85BDC9FD1C3A}</a:tableStyleId>
              </a:tblPr>
              <a:tblGrid>
                <a:gridCol w="1207584">
                  <a:extLst>
                    <a:ext uri="{9D8B030D-6E8A-4147-A177-3AD203B41FA5}">
                      <a16:colId xmlns:a16="http://schemas.microsoft.com/office/drawing/2014/main" val="20000"/>
                    </a:ext>
                  </a:extLst>
                </a:gridCol>
              </a:tblGrid>
              <a:tr h="397042">
                <a:tc>
                  <a:txBody>
                    <a:bodyPr/>
                    <a:lstStyle/>
                    <a:p>
                      <a:r>
                        <a:rPr lang="en-US" dirty="0">
                          <a:solidFill>
                            <a:schemeClr val="bg1"/>
                          </a:solidFill>
                        </a:rPr>
                        <a:t>Results:</a:t>
                      </a:r>
                    </a:p>
                  </a:txBody>
                  <a:tcP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8966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3A2D9F-3D96-42B0-85A8-F36BBBD144AF}"/>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pic>
        <p:nvPicPr>
          <p:cNvPr id="3" name="Demo ">
            <a:hlinkClick r:id="" action="ppaction://media"/>
            <a:extLst>
              <a:ext uri="{FF2B5EF4-FFF2-40B4-BE49-F238E27FC236}">
                <a16:creationId xmlns:a16="http://schemas.microsoft.com/office/drawing/2014/main" id="{26AFB0A8-6BB9-4002-841B-A80C06F795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1672"/>
            <a:ext cx="10969625" cy="5579436"/>
          </a:xfrm>
          <a:prstGeom prst="rect">
            <a:avLst/>
          </a:prstGeom>
        </p:spPr>
      </p:pic>
      <p:sp>
        <p:nvSpPr>
          <p:cNvPr id="4" name="TextBox 3">
            <a:extLst>
              <a:ext uri="{FF2B5EF4-FFF2-40B4-BE49-F238E27FC236}">
                <a16:creationId xmlns:a16="http://schemas.microsoft.com/office/drawing/2014/main" id="{B76DCDC4-D229-4B24-9F71-49C55DC53BD9}"/>
              </a:ext>
            </a:extLst>
          </p:cNvPr>
          <p:cNvSpPr txBox="1"/>
          <p:nvPr/>
        </p:nvSpPr>
        <p:spPr>
          <a:xfrm>
            <a:off x="493490" y="201707"/>
            <a:ext cx="9780063" cy="510620"/>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en-US" sz="2400" b="1" kern="0" dirty="0">
                <a:solidFill>
                  <a:srgbClr val="000000"/>
                </a:solidFill>
              </a:rPr>
              <a:t>Project demo</a:t>
            </a:r>
            <a:endParaRPr kumimoji="0" lang="en-US" sz="2400" b="1"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1487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C2BFFE-36BA-4ECB-BC34-EDBE062160CE}"/>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icrosoft Power BI">
                <a:extLst>
                  <a:ext uri="{FF2B5EF4-FFF2-40B4-BE49-F238E27FC236}">
                    <a16:creationId xmlns:a16="http://schemas.microsoft.com/office/drawing/2014/main" id="{4A40BE3D-6291-4EE9-A690-E42F43C8B93B}"/>
                  </a:ext>
                </a:extLst>
              </p:cNvPr>
              <p:cNvGraphicFramePr>
                <a:graphicFrameLocks noGrp="1"/>
              </p:cNvGraphicFramePr>
              <p:nvPr>
                <p:extLst>
                  <p:ext uri="{D42A27DB-BD31-4B8C-83A1-F6EECF244321}">
                    <p14:modId xmlns:p14="http://schemas.microsoft.com/office/powerpoint/2010/main" val="3544285042"/>
                  </p:ext>
                </p:extLst>
              </p:nvPr>
            </p:nvGraphicFramePr>
            <p:xfrm>
              <a:off x="0" y="-1"/>
              <a:ext cx="10969625" cy="617061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Microsoft Power BI">
                <a:extLst>
                  <a:ext uri="{FF2B5EF4-FFF2-40B4-BE49-F238E27FC236}">
                    <a16:creationId xmlns:a16="http://schemas.microsoft.com/office/drawing/2014/main" id="{4A40BE3D-6291-4EE9-A690-E42F43C8B93B}"/>
                  </a:ext>
                </a:extLst>
              </p:cNvPr>
              <p:cNvPicPr>
                <a:picLocks noGrp="1" noRot="1" noChangeAspect="1" noMove="1" noResize="1" noEditPoints="1" noAdjustHandles="1" noChangeArrowheads="1" noChangeShapeType="1"/>
              </p:cNvPicPr>
              <p:nvPr/>
            </p:nvPicPr>
            <p:blipFill>
              <a:blip r:embed="rId4"/>
              <a:stretch>
                <a:fillRect/>
              </a:stretch>
            </p:blipFill>
            <p:spPr>
              <a:xfrm>
                <a:off x="0" y="-1"/>
                <a:ext cx="10969625" cy="6170613"/>
              </a:xfrm>
              <a:prstGeom prst="rect">
                <a:avLst/>
              </a:prstGeom>
            </p:spPr>
          </p:pic>
        </mc:Fallback>
      </mc:AlternateContent>
    </p:spTree>
    <p:custDataLst>
      <p:tags r:id="rId1"/>
    </p:custDataLst>
    <p:extLst>
      <p:ext uri="{BB962C8B-B14F-4D97-AF65-F5344CB8AC3E}">
        <p14:creationId xmlns:p14="http://schemas.microsoft.com/office/powerpoint/2010/main" val="3135626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43CEBA-1291-409F-9CB8-2EC693034812}"/>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Microsoft Power BI">
                <a:extLst>
                  <a:ext uri="{FF2B5EF4-FFF2-40B4-BE49-F238E27FC236}">
                    <a16:creationId xmlns:a16="http://schemas.microsoft.com/office/drawing/2014/main" id="{F01F9015-CFDB-463B-9D01-492D38B89BCA}"/>
                  </a:ext>
                </a:extLst>
              </p:cNvPr>
              <p:cNvGraphicFramePr>
                <a:graphicFrameLocks noGrp="1"/>
              </p:cNvGraphicFramePr>
              <p:nvPr>
                <p:extLst>
                  <p:ext uri="{D42A27DB-BD31-4B8C-83A1-F6EECF244321}">
                    <p14:modId xmlns:p14="http://schemas.microsoft.com/office/powerpoint/2010/main" val="3272609409"/>
                  </p:ext>
                </p:extLst>
              </p:nvPr>
            </p:nvGraphicFramePr>
            <p:xfrm>
              <a:off x="-1" y="-1"/>
              <a:ext cx="10969625" cy="617061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title="Microsoft Power BI">
                <a:extLst>
                  <a:ext uri="{FF2B5EF4-FFF2-40B4-BE49-F238E27FC236}">
                    <a16:creationId xmlns:a16="http://schemas.microsoft.com/office/drawing/2014/main" id="{F01F9015-CFDB-463B-9D01-492D38B89BCA}"/>
                  </a:ext>
                </a:extLst>
              </p:cNvPr>
              <p:cNvPicPr>
                <a:picLocks noGrp="1" noRot="1" noChangeAspect="1" noMove="1" noResize="1" noEditPoints="1" noAdjustHandles="1" noChangeArrowheads="1" noChangeShapeType="1"/>
              </p:cNvPicPr>
              <p:nvPr/>
            </p:nvPicPr>
            <p:blipFill>
              <a:blip r:embed="rId3"/>
              <a:stretch>
                <a:fillRect/>
              </a:stretch>
            </p:blipFill>
            <p:spPr>
              <a:xfrm>
                <a:off x="-1" y="-1"/>
                <a:ext cx="10969625" cy="6170613"/>
              </a:xfrm>
              <a:prstGeom prst="rect">
                <a:avLst/>
              </a:prstGeom>
            </p:spPr>
          </p:pic>
        </mc:Fallback>
      </mc:AlternateContent>
    </p:spTree>
    <p:extLst>
      <p:ext uri="{BB962C8B-B14F-4D97-AF65-F5344CB8AC3E}">
        <p14:creationId xmlns:p14="http://schemas.microsoft.com/office/powerpoint/2010/main" val="2725004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4030D-85B2-4AD9-A188-0587A9064DFC}"/>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graphicFrame>
        <p:nvGraphicFramePr>
          <p:cNvPr id="3" name="Table 2">
            <a:extLst>
              <a:ext uri="{FF2B5EF4-FFF2-40B4-BE49-F238E27FC236}">
                <a16:creationId xmlns:a16="http://schemas.microsoft.com/office/drawing/2014/main" id="{737F99D6-DF02-4765-B1A0-E97163423161}"/>
              </a:ext>
            </a:extLst>
          </p:cNvPr>
          <p:cNvGraphicFramePr>
            <a:graphicFrameLocks noGrp="1"/>
          </p:cNvGraphicFramePr>
          <p:nvPr>
            <p:extLst>
              <p:ext uri="{D42A27DB-BD31-4B8C-83A1-F6EECF244321}">
                <p14:modId xmlns:p14="http://schemas.microsoft.com/office/powerpoint/2010/main" val="2518675464"/>
              </p:ext>
            </p:extLst>
          </p:nvPr>
        </p:nvGraphicFramePr>
        <p:xfrm>
          <a:off x="-1" y="372504"/>
          <a:ext cx="10969625" cy="5197643"/>
        </p:xfrm>
        <a:graphic>
          <a:graphicData uri="http://schemas.openxmlformats.org/drawingml/2006/table">
            <a:tbl>
              <a:tblPr firstRow="1" bandRow="1">
                <a:tableStyleId>{5C22544A-7EE6-4342-B048-85BDC9FD1C3A}</a:tableStyleId>
              </a:tblPr>
              <a:tblGrid>
                <a:gridCol w="10969625">
                  <a:extLst>
                    <a:ext uri="{9D8B030D-6E8A-4147-A177-3AD203B41FA5}">
                      <a16:colId xmlns:a16="http://schemas.microsoft.com/office/drawing/2014/main" val="20000"/>
                    </a:ext>
                  </a:extLst>
                </a:gridCol>
              </a:tblGrid>
              <a:tr h="5197643">
                <a:tc>
                  <a:txBody>
                    <a:bodyPr/>
                    <a:lstStyle/>
                    <a:p>
                      <a:pPr marL="342900" marR="0" lvl="0" indent="-342900" algn="l" defTabSz="914333"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0" dirty="0">
                          <a:solidFill>
                            <a:schemeClr val="tx1"/>
                          </a:solidFill>
                          <a:latin typeface="Times New Roman" panose="02020603050405020304" pitchFamily="18" charset="0"/>
                          <a:cs typeface="Times New Roman" panose="02020603050405020304" pitchFamily="18" charset="0"/>
                        </a:rPr>
                        <a:t>This project helps us to gain knowledge about various Software and Hardware.</a:t>
                      </a:r>
                    </a:p>
                    <a:p>
                      <a:pPr marL="342900" marR="0" lvl="0" indent="-342900" algn="l" defTabSz="914333"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0" dirty="0">
                          <a:solidFill>
                            <a:schemeClr val="tx1"/>
                          </a:solidFill>
                          <a:latin typeface="Times New Roman" panose="02020603050405020304" pitchFamily="18" charset="0"/>
                          <a:cs typeface="Times New Roman" panose="02020603050405020304" pitchFamily="18" charset="0"/>
                        </a:rPr>
                        <a:t>Gained Knowledge about, </a:t>
                      </a:r>
                    </a:p>
                    <a:p>
                      <a:pPr marL="457200" marR="0" lvl="0" indent="-457200" algn="l" defTabSz="914333" rtl="0" eaLnBrk="1" fontAlgn="auto" latinLnBrk="0" hangingPunct="1">
                        <a:lnSpc>
                          <a:spcPct val="100000"/>
                        </a:lnSpc>
                        <a:spcBef>
                          <a:spcPts val="0"/>
                        </a:spcBef>
                        <a:spcAft>
                          <a:spcPts val="0"/>
                        </a:spcAft>
                        <a:buClrTx/>
                        <a:buSzTx/>
                        <a:buFont typeface="+mj-lt"/>
                        <a:buAutoNum type="arabicParenR"/>
                        <a:tabLst/>
                        <a:defRPr/>
                      </a:pPr>
                      <a:r>
                        <a:rPr lang="en-US" sz="2400" b="1" dirty="0">
                          <a:solidFill>
                            <a:schemeClr val="tx1"/>
                          </a:solidFill>
                          <a:latin typeface="Times New Roman" panose="02020603050405020304" pitchFamily="18" charset="0"/>
                          <a:cs typeface="Times New Roman" panose="02020603050405020304" pitchFamily="18" charset="0"/>
                        </a:rPr>
                        <a:t>Raspberry pi</a:t>
                      </a:r>
                      <a:r>
                        <a:rPr lang="en-US" sz="2400" b="0" dirty="0">
                          <a:solidFill>
                            <a:schemeClr val="tx1"/>
                          </a:solidFill>
                          <a:latin typeface="Times New Roman" panose="02020603050405020304" pitchFamily="18" charset="0"/>
                          <a:cs typeface="Times New Roman" panose="02020603050405020304" pitchFamily="18" charset="0"/>
                        </a:rPr>
                        <a:t>, its specification and uses.</a:t>
                      </a:r>
                    </a:p>
                    <a:p>
                      <a:pPr marL="457200" marR="0" lvl="0" indent="-457200" algn="l" defTabSz="914333" rtl="0" eaLnBrk="1" fontAlgn="auto" latinLnBrk="0" hangingPunct="1">
                        <a:lnSpc>
                          <a:spcPct val="100000"/>
                        </a:lnSpc>
                        <a:spcBef>
                          <a:spcPts val="0"/>
                        </a:spcBef>
                        <a:spcAft>
                          <a:spcPts val="0"/>
                        </a:spcAft>
                        <a:buClrTx/>
                        <a:buSzTx/>
                        <a:buFont typeface="+mj-lt"/>
                        <a:buAutoNum type="arabicParenR"/>
                        <a:tabLst/>
                        <a:defRPr/>
                      </a:pPr>
                      <a:r>
                        <a:rPr lang="en-US" sz="2400" b="0" dirty="0">
                          <a:solidFill>
                            <a:schemeClr val="tx1"/>
                          </a:solidFill>
                          <a:latin typeface="Times New Roman" panose="02020603050405020304" pitchFamily="18" charset="0"/>
                          <a:cs typeface="Times New Roman" panose="02020603050405020304" pitchFamily="18" charset="0"/>
                        </a:rPr>
                        <a:t>Online Software like </a:t>
                      </a:r>
                      <a:r>
                        <a:rPr lang="en-US" sz="2400" b="1" dirty="0">
                          <a:solidFill>
                            <a:schemeClr val="tx1"/>
                          </a:solidFill>
                          <a:latin typeface="Times New Roman" panose="02020603050405020304" pitchFamily="18" charset="0"/>
                          <a:cs typeface="Times New Roman" panose="02020603050405020304" pitchFamily="18" charset="0"/>
                        </a:rPr>
                        <a:t>Catalytic automation</a:t>
                      </a:r>
                      <a:r>
                        <a:rPr lang="en-US" sz="2400" b="0" dirty="0">
                          <a:solidFill>
                            <a:schemeClr val="tx1"/>
                          </a:solidFill>
                          <a:latin typeface="Times New Roman" panose="02020603050405020304" pitchFamily="18" charset="0"/>
                          <a:cs typeface="Times New Roman" panose="02020603050405020304" pitchFamily="18" charset="0"/>
                        </a:rPr>
                        <a:t> and </a:t>
                      </a:r>
                      <a:r>
                        <a:rPr lang="en-US" sz="2400" b="1" dirty="0">
                          <a:solidFill>
                            <a:schemeClr val="tx1"/>
                          </a:solidFill>
                          <a:latin typeface="Times New Roman" panose="02020603050405020304" pitchFamily="18" charset="0"/>
                          <a:cs typeface="Times New Roman" panose="02020603050405020304" pitchFamily="18" charset="0"/>
                        </a:rPr>
                        <a:t>Push Bot</a:t>
                      </a:r>
                      <a:r>
                        <a:rPr lang="en-US" sz="2400" b="0" dirty="0">
                          <a:solidFill>
                            <a:schemeClr val="tx1"/>
                          </a:solidFill>
                          <a:latin typeface="Times New Roman" panose="02020603050405020304" pitchFamily="18" charset="0"/>
                          <a:cs typeface="Times New Roman" panose="02020603050405020304" pitchFamily="18" charset="0"/>
                        </a:rPr>
                        <a:t>. </a:t>
                      </a:r>
                    </a:p>
                    <a:p>
                      <a:pPr marL="457200" marR="0" lvl="0" indent="-457200" algn="l" defTabSz="914333" rtl="0" eaLnBrk="1" fontAlgn="auto" latinLnBrk="0" hangingPunct="1">
                        <a:lnSpc>
                          <a:spcPct val="100000"/>
                        </a:lnSpc>
                        <a:spcBef>
                          <a:spcPts val="0"/>
                        </a:spcBef>
                        <a:spcAft>
                          <a:spcPts val="0"/>
                        </a:spcAft>
                        <a:buClrTx/>
                        <a:buSzTx/>
                        <a:buFont typeface="+mj-lt"/>
                        <a:buAutoNum type="arabicParenR"/>
                        <a:tabLst/>
                        <a:defRPr/>
                      </a:pPr>
                      <a:r>
                        <a:rPr lang="en-US" sz="2400" b="0" dirty="0">
                          <a:solidFill>
                            <a:schemeClr val="tx1"/>
                          </a:solidFill>
                          <a:latin typeface="Times New Roman" panose="02020603050405020304" pitchFamily="18" charset="0"/>
                          <a:cs typeface="Times New Roman" panose="02020603050405020304" pitchFamily="18" charset="0"/>
                        </a:rPr>
                        <a:t>Front end coding language like </a:t>
                      </a:r>
                      <a:r>
                        <a:rPr lang="en-US" sz="2400" b="1" dirty="0">
                          <a:solidFill>
                            <a:schemeClr val="tx1"/>
                          </a:solidFill>
                          <a:latin typeface="Times New Roman" panose="02020603050405020304" pitchFamily="18" charset="0"/>
                          <a:cs typeface="Times New Roman" panose="02020603050405020304" pitchFamily="18" charset="0"/>
                        </a:rPr>
                        <a:t>HTML</a:t>
                      </a:r>
                      <a:r>
                        <a:rPr lang="en-US" sz="2400" b="0" dirty="0">
                          <a:solidFill>
                            <a:schemeClr val="tx1"/>
                          </a:solidFill>
                          <a:latin typeface="Times New Roman" panose="02020603050405020304" pitchFamily="18" charset="0"/>
                          <a:cs typeface="Times New Roman" panose="02020603050405020304" pitchFamily="18" charset="0"/>
                        </a:rPr>
                        <a:t>(</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Hyper Text Markup Language)</a:t>
                      </a:r>
                      <a:r>
                        <a:rPr lang="en-US" sz="2400" b="0" dirty="0">
                          <a:solidFill>
                            <a:schemeClr val="tx1"/>
                          </a:solidFill>
                          <a:latin typeface="Times New Roman" panose="02020603050405020304" pitchFamily="18" charset="0"/>
                          <a:cs typeface="Times New Roman" panose="02020603050405020304" pitchFamily="18" charset="0"/>
                        </a:rPr>
                        <a:t>and </a:t>
                      </a:r>
                      <a:r>
                        <a:rPr lang="en-US" sz="2400" b="1" dirty="0">
                          <a:solidFill>
                            <a:schemeClr val="tx1"/>
                          </a:solidFill>
                          <a:latin typeface="Times New Roman" panose="02020603050405020304" pitchFamily="18" charset="0"/>
                          <a:cs typeface="Times New Roman" panose="02020603050405020304" pitchFamily="18" charset="0"/>
                        </a:rPr>
                        <a:t>CSS</a:t>
                      </a:r>
                      <a:r>
                        <a:rPr lang="en-US" sz="2400" b="0" dirty="0">
                          <a:solidFill>
                            <a:schemeClr val="tx1"/>
                          </a:solidFill>
                          <a:latin typeface="Times New Roman" panose="02020603050405020304" pitchFamily="18" charset="0"/>
                          <a:cs typeface="Times New Roman" panose="02020603050405020304" pitchFamily="18" charset="0"/>
                        </a:rPr>
                        <a:t>(</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Cascading Style Sheets)</a:t>
                      </a:r>
                      <a:r>
                        <a:rPr lang="en-US" sz="2400" b="0" dirty="0">
                          <a:solidFill>
                            <a:schemeClr val="tx1"/>
                          </a:solidFill>
                          <a:latin typeface="Times New Roman" panose="02020603050405020304" pitchFamily="18" charset="0"/>
                          <a:cs typeface="Times New Roman" panose="02020603050405020304" pitchFamily="18" charset="0"/>
                        </a:rPr>
                        <a:t>,Backend coding language </a:t>
                      </a:r>
                      <a:r>
                        <a:rPr lang="en-US" sz="2400" b="1" dirty="0">
                          <a:solidFill>
                            <a:schemeClr val="tx1"/>
                          </a:solidFill>
                          <a:latin typeface="Times New Roman" panose="02020603050405020304" pitchFamily="18" charset="0"/>
                          <a:cs typeface="Times New Roman" panose="02020603050405020304" pitchFamily="18" charset="0"/>
                        </a:rPr>
                        <a:t>JS</a:t>
                      </a:r>
                      <a:r>
                        <a:rPr lang="en-US" sz="2400" b="0" dirty="0">
                          <a:solidFill>
                            <a:schemeClr val="tx1"/>
                          </a:solidFill>
                          <a:latin typeface="Times New Roman" panose="02020603050405020304" pitchFamily="18" charset="0"/>
                          <a:cs typeface="Times New Roman" panose="02020603050405020304" pitchFamily="18" charset="0"/>
                        </a:rPr>
                        <a:t>(Java Script).</a:t>
                      </a:r>
                    </a:p>
                    <a:p>
                      <a:pPr marL="457200" marR="0" lvl="0" indent="-457200" algn="l" defTabSz="914333" rtl="0" eaLnBrk="1" fontAlgn="auto" latinLnBrk="0" hangingPunct="1">
                        <a:lnSpc>
                          <a:spcPct val="100000"/>
                        </a:lnSpc>
                        <a:spcBef>
                          <a:spcPts val="0"/>
                        </a:spcBef>
                        <a:spcAft>
                          <a:spcPts val="0"/>
                        </a:spcAft>
                        <a:buClrTx/>
                        <a:buSzTx/>
                        <a:buFont typeface="+mj-lt"/>
                        <a:buAutoNum type="arabicParenR"/>
                        <a:tabLst/>
                        <a:defRPr/>
                      </a:pPr>
                      <a:r>
                        <a:rPr lang="en-US" sz="2400" b="0" dirty="0">
                          <a:solidFill>
                            <a:schemeClr val="tx1"/>
                          </a:solidFill>
                          <a:latin typeface="Times New Roman" panose="02020603050405020304" pitchFamily="18" charset="0"/>
                          <a:cs typeface="Times New Roman" panose="02020603050405020304" pitchFamily="18" charset="0"/>
                        </a:rPr>
                        <a:t>With the help of the coding knowledge, we gained we developed a </a:t>
                      </a:r>
                      <a:r>
                        <a:rPr lang="en-US" sz="2400" b="1" dirty="0">
                          <a:solidFill>
                            <a:schemeClr val="tx1"/>
                          </a:solidFill>
                          <a:latin typeface="Times New Roman" panose="02020603050405020304" pitchFamily="18" charset="0"/>
                          <a:cs typeface="Times New Roman" panose="02020603050405020304" pitchFamily="18" charset="0"/>
                        </a:rPr>
                        <a:t>WEB PAGE </a:t>
                      </a:r>
                      <a:r>
                        <a:rPr lang="en-US" sz="2400" b="0" dirty="0">
                          <a:solidFill>
                            <a:schemeClr val="tx1"/>
                          </a:solidFill>
                          <a:latin typeface="Times New Roman" panose="02020603050405020304" pitchFamily="18" charset="0"/>
                          <a:cs typeface="Times New Roman" panose="02020603050405020304" pitchFamily="18" charset="0"/>
                        </a:rPr>
                        <a:t>for the required system.</a:t>
                      </a:r>
                    </a:p>
                    <a:p>
                      <a:pPr marL="457200" marR="0" lvl="0" indent="-457200" algn="l" defTabSz="914333" rtl="0" eaLnBrk="1" fontAlgn="auto" latinLnBrk="0" hangingPunct="1">
                        <a:lnSpc>
                          <a:spcPct val="100000"/>
                        </a:lnSpc>
                        <a:spcBef>
                          <a:spcPts val="0"/>
                        </a:spcBef>
                        <a:spcAft>
                          <a:spcPts val="0"/>
                        </a:spcAft>
                        <a:buClrTx/>
                        <a:buSzTx/>
                        <a:buFont typeface="+mj-lt"/>
                        <a:buAutoNum type="arabicParenR"/>
                        <a:tabLst/>
                        <a:defRPr/>
                      </a:pPr>
                      <a:r>
                        <a:rPr lang="en-US" sz="2400" b="0" dirty="0">
                          <a:solidFill>
                            <a:schemeClr val="tx1"/>
                          </a:solidFill>
                          <a:latin typeface="Times New Roman" panose="02020603050405020304" pitchFamily="18" charset="0"/>
                          <a:cs typeface="Times New Roman" panose="02020603050405020304" pitchFamily="18" charset="0"/>
                        </a:rPr>
                        <a:t>Explored </a:t>
                      </a:r>
                      <a:r>
                        <a:rPr lang="en-US" sz="2400" b="1" dirty="0">
                          <a:solidFill>
                            <a:schemeClr val="tx1"/>
                          </a:solidFill>
                          <a:latin typeface="Times New Roman" panose="02020603050405020304" pitchFamily="18" charset="0"/>
                          <a:cs typeface="Times New Roman" panose="02020603050405020304" pitchFamily="18" charset="0"/>
                        </a:rPr>
                        <a:t>MS FORMS</a:t>
                      </a:r>
                    </a:p>
                    <a:p>
                      <a:pPr marL="457200" marR="0" lvl="0" indent="-457200" algn="l" defTabSz="914333" rtl="0" eaLnBrk="1" fontAlgn="auto" latinLnBrk="0" hangingPunct="1">
                        <a:lnSpc>
                          <a:spcPct val="100000"/>
                        </a:lnSpc>
                        <a:spcBef>
                          <a:spcPts val="0"/>
                        </a:spcBef>
                        <a:spcAft>
                          <a:spcPts val="0"/>
                        </a:spcAft>
                        <a:buClrTx/>
                        <a:buSzTx/>
                        <a:buFont typeface="+mj-lt"/>
                        <a:buAutoNum type="arabicParenR"/>
                        <a:tabLst/>
                        <a:defRPr/>
                      </a:pPr>
                      <a:r>
                        <a:rPr lang="en-US" sz="2400" b="0" dirty="0">
                          <a:solidFill>
                            <a:schemeClr val="tx1"/>
                          </a:solidFill>
                          <a:latin typeface="Times New Roman" panose="02020603050405020304" pitchFamily="18" charset="0"/>
                          <a:cs typeface="Times New Roman" panose="02020603050405020304" pitchFamily="18" charset="0"/>
                        </a:rPr>
                        <a:t>We learnt how to collect, Analyze, Process the data to get the desired results.</a:t>
                      </a:r>
                    </a:p>
                    <a:p>
                      <a:pPr marL="457200" marR="0" lvl="0" indent="-457200" algn="l" defTabSz="914333" rtl="0" eaLnBrk="1" fontAlgn="auto" latinLnBrk="0" hangingPunct="1">
                        <a:lnSpc>
                          <a:spcPct val="100000"/>
                        </a:lnSpc>
                        <a:spcBef>
                          <a:spcPts val="0"/>
                        </a:spcBef>
                        <a:spcAft>
                          <a:spcPts val="0"/>
                        </a:spcAft>
                        <a:buClrTx/>
                        <a:buSzTx/>
                        <a:buFont typeface="+mj-lt"/>
                        <a:buAutoNum type="arabicParenR"/>
                        <a:tabLst/>
                        <a:defRPr/>
                      </a:pPr>
                      <a:r>
                        <a:rPr lang="en-US" sz="2400" b="0" dirty="0">
                          <a:solidFill>
                            <a:schemeClr val="tx1"/>
                          </a:solidFill>
                          <a:latin typeface="Times New Roman" panose="02020603050405020304" pitchFamily="18" charset="0"/>
                          <a:cs typeface="Times New Roman" panose="02020603050405020304" pitchFamily="18" charset="0"/>
                        </a:rPr>
                        <a:t>Explored </a:t>
                      </a:r>
                      <a:r>
                        <a:rPr lang="en-US" sz="2400" b="1" dirty="0">
                          <a:solidFill>
                            <a:schemeClr val="tx1"/>
                          </a:solidFill>
                          <a:latin typeface="Times New Roman" panose="02020603050405020304" pitchFamily="18" charset="0"/>
                          <a:cs typeface="Times New Roman" panose="02020603050405020304" pitchFamily="18" charset="0"/>
                        </a:rPr>
                        <a:t>Power BI </a:t>
                      </a:r>
                      <a:r>
                        <a:rPr lang="en-US" sz="2400" b="0" dirty="0">
                          <a:solidFill>
                            <a:schemeClr val="tx1"/>
                          </a:solidFill>
                          <a:latin typeface="Times New Roman" panose="02020603050405020304" pitchFamily="18" charset="0"/>
                          <a:cs typeface="Times New Roman" panose="02020603050405020304" pitchFamily="18" charset="0"/>
                        </a:rPr>
                        <a:t>and its specifications, graphs</a:t>
                      </a:r>
                    </a:p>
                    <a:p>
                      <a:pPr marL="0" lvl="0" indent="0">
                        <a:buFont typeface="Wingdings" panose="05000000000000000000" pitchFamily="2" charset="2"/>
                        <a:buNone/>
                      </a:pPr>
                      <a:endParaRPr lang="en-US" sz="1600" b="0" dirty="0">
                        <a:solidFill>
                          <a:schemeClr val="tx1"/>
                        </a:solidFill>
                        <a:latin typeface="Times New Roman" panose="02020603050405020304" pitchFamily="18" charset="0"/>
                        <a:cs typeface="Times New Roman" panose="02020603050405020304" pitchFamily="18" charset="0"/>
                      </a:endParaRPr>
                    </a:p>
                  </a:txBody>
                  <a:tcPr>
                    <a:solidFill>
                      <a:srgbClr val="D5F0FF"/>
                    </a:solidFill>
                  </a:tcPr>
                </a:tc>
                <a:extLst>
                  <a:ext uri="{0D108BD9-81ED-4DB2-BD59-A6C34878D82A}">
                    <a16:rowId xmlns:a16="http://schemas.microsoft.com/office/drawing/2014/main" val="10000"/>
                  </a:ext>
                </a:extLst>
              </a:tr>
            </a:tbl>
          </a:graphicData>
        </a:graphic>
      </p:graphicFrame>
      <p:graphicFrame>
        <p:nvGraphicFramePr>
          <p:cNvPr id="4" name="Table 3">
            <a:extLst>
              <a:ext uri="{FF2B5EF4-FFF2-40B4-BE49-F238E27FC236}">
                <a16:creationId xmlns:a16="http://schemas.microsoft.com/office/drawing/2014/main" id="{7104A915-C65F-4ADD-B05E-4A96DAF630C8}"/>
              </a:ext>
            </a:extLst>
          </p:cNvPr>
          <p:cNvGraphicFramePr>
            <a:graphicFrameLocks noGrp="1"/>
          </p:cNvGraphicFramePr>
          <p:nvPr>
            <p:extLst>
              <p:ext uri="{D42A27DB-BD31-4B8C-83A1-F6EECF244321}">
                <p14:modId xmlns:p14="http://schemas.microsoft.com/office/powerpoint/2010/main" val="1306343399"/>
              </p:ext>
            </p:extLst>
          </p:nvPr>
        </p:nvGraphicFramePr>
        <p:xfrm>
          <a:off x="-1" y="0"/>
          <a:ext cx="10969625" cy="457200"/>
        </p:xfrm>
        <a:graphic>
          <a:graphicData uri="http://schemas.openxmlformats.org/drawingml/2006/table">
            <a:tbl>
              <a:tblPr firstRow="1" bandRow="1">
                <a:tableStyleId>{5C22544A-7EE6-4342-B048-85BDC9FD1C3A}</a:tableStyleId>
              </a:tblPr>
              <a:tblGrid>
                <a:gridCol w="10969625">
                  <a:extLst>
                    <a:ext uri="{9D8B030D-6E8A-4147-A177-3AD203B41FA5}">
                      <a16:colId xmlns:a16="http://schemas.microsoft.com/office/drawing/2014/main" val="20000"/>
                    </a:ext>
                  </a:extLst>
                </a:gridCol>
              </a:tblGrid>
              <a:tr h="397042">
                <a:tc>
                  <a:txBody>
                    <a:bodyPr/>
                    <a:lstStyle/>
                    <a:p>
                      <a:r>
                        <a:rPr lang="en-US" sz="2400" dirty="0">
                          <a:solidFill>
                            <a:schemeClr val="bg1"/>
                          </a:solidFill>
                        </a:rPr>
                        <a:t>Knowledge Gained:</a:t>
                      </a:r>
                    </a:p>
                  </a:txBody>
                  <a:tcP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1207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C27B27-1E6C-460E-A47E-6DD081568CD7}"/>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pic>
        <p:nvPicPr>
          <p:cNvPr id="6" name="Picture 5">
            <a:extLst>
              <a:ext uri="{FF2B5EF4-FFF2-40B4-BE49-F238E27FC236}">
                <a16:creationId xmlns:a16="http://schemas.microsoft.com/office/drawing/2014/main" id="{371B7FD9-FD6E-4151-BEFE-44F88DDF4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69625" cy="6076610"/>
          </a:xfrm>
          <a:prstGeom prst="rect">
            <a:avLst/>
          </a:prstGeom>
          <a:solidFill>
            <a:schemeClr val="accent2"/>
          </a:solidFill>
          <a:ln>
            <a:solidFill>
              <a:srgbClr val="E3E9E9"/>
            </a:solidFill>
          </a:ln>
        </p:spPr>
      </p:pic>
      <p:sp>
        <p:nvSpPr>
          <p:cNvPr id="7" name="Oval 6">
            <a:extLst>
              <a:ext uri="{FF2B5EF4-FFF2-40B4-BE49-F238E27FC236}">
                <a16:creationId xmlns:a16="http://schemas.microsoft.com/office/drawing/2014/main" id="{B572E6E5-9A80-41BC-8AA5-C345FBDE2AF3}"/>
              </a:ext>
            </a:extLst>
          </p:cNvPr>
          <p:cNvSpPr/>
          <p:nvPr/>
        </p:nvSpPr>
        <p:spPr>
          <a:xfrm>
            <a:off x="285053" y="5339870"/>
            <a:ext cx="767462" cy="707105"/>
          </a:xfrm>
          <a:prstGeom prst="ellipse">
            <a:avLst/>
          </a:prstGeom>
          <a:solidFill>
            <a:srgbClr val="DEE8E7"/>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243923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81278" y="15766"/>
            <a:ext cx="10708640" cy="5527040"/>
          </a:xfrm>
          <a:prstGeom prst="rect">
            <a:avLst/>
          </a:prstGeom>
          <a:noFill/>
        </p:spPr>
        <p:txBody>
          <a:bodyPr wrap="square" lIns="0" tIns="0" rIns="0" bIns="0" rtlCol="0">
            <a:noAutofit/>
          </a:bodyPr>
          <a:lstStyle/>
          <a:p>
            <a:r>
              <a:rPr lang="en-US" sz="2000" b="1" u="sng" dirty="0">
                <a:solidFill>
                  <a:srgbClr val="000000"/>
                </a:solidFill>
              </a:rPr>
              <a:t>Project Overview</a:t>
            </a:r>
            <a:r>
              <a:rPr lang="en-US" b="1" u="sng" dirty="0">
                <a:solidFill>
                  <a:srgbClr val="000000"/>
                </a:solidFill>
              </a:rPr>
              <a:t>:</a:t>
            </a:r>
            <a:endParaRPr lang="en-US" dirty="0">
              <a:solidFill>
                <a:srgbClr val="000000"/>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3204379075"/>
              </p:ext>
            </p:extLst>
          </p:nvPr>
        </p:nvGraphicFramePr>
        <p:xfrm>
          <a:off x="81280" y="525692"/>
          <a:ext cx="3119649" cy="370840"/>
        </p:xfrm>
        <a:graphic>
          <a:graphicData uri="http://schemas.openxmlformats.org/drawingml/2006/table">
            <a:tbl>
              <a:tblPr firstRow="1" bandRow="1">
                <a:tableStyleId>{5C22544A-7EE6-4342-B048-85BDC9FD1C3A}</a:tableStyleId>
              </a:tblPr>
              <a:tblGrid>
                <a:gridCol w="3119649">
                  <a:extLst>
                    <a:ext uri="{9D8B030D-6E8A-4147-A177-3AD203B41FA5}">
                      <a16:colId xmlns:a16="http://schemas.microsoft.com/office/drawing/2014/main" val="20000"/>
                    </a:ext>
                  </a:extLst>
                </a:gridCol>
              </a:tblGrid>
              <a:tr h="370840">
                <a:tc>
                  <a:txBody>
                    <a:bodyPr/>
                    <a:lstStyle/>
                    <a:p>
                      <a:r>
                        <a:rPr lang="en-US" dirty="0">
                          <a:solidFill>
                            <a:schemeClr val="bg1"/>
                          </a:solidFill>
                        </a:rPr>
                        <a:t>Scope:</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737549690"/>
              </p:ext>
            </p:extLst>
          </p:nvPr>
        </p:nvGraphicFramePr>
        <p:xfrm>
          <a:off x="81277" y="855892"/>
          <a:ext cx="3119652" cy="2468880"/>
        </p:xfrm>
        <a:graphic>
          <a:graphicData uri="http://schemas.openxmlformats.org/drawingml/2006/table">
            <a:tbl>
              <a:tblPr firstRow="1" bandRow="1">
                <a:tableStyleId>{5C22544A-7EE6-4342-B048-85BDC9FD1C3A}</a:tableStyleId>
              </a:tblPr>
              <a:tblGrid>
                <a:gridCol w="3119652">
                  <a:extLst>
                    <a:ext uri="{9D8B030D-6E8A-4147-A177-3AD203B41FA5}">
                      <a16:colId xmlns:a16="http://schemas.microsoft.com/office/drawing/2014/main" val="20000"/>
                    </a:ext>
                  </a:extLst>
                </a:gridCol>
              </a:tblGrid>
              <a:tr h="1673948">
                <a:tc>
                  <a:txBody>
                    <a:bodyPr/>
                    <a:lstStyle/>
                    <a:p>
                      <a:pPr marL="285750" indent="-285750" algn="just">
                        <a:buFont typeface="Wingdings" panose="05000000000000000000" pitchFamily="2" charset="2"/>
                        <a:buChar char="Ø"/>
                      </a:pPr>
                      <a:r>
                        <a:rPr lang="en-US" sz="1600" b="0" dirty="0">
                          <a:solidFill>
                            <a:schemeClr val="tx1"/>
                          </a:solidFill>
                          <a:latin typeface="Times New Roman" panose="02020603050405020304" pitchFamily="18" charset="0"/>
                          <a:cs typeface="Times New Roman" panose="02020603050405020304" pitchFamily="18" charset="0"/>
                        </a:rPr>
                        <a:t>To build a </a:t>
                      </a:r>
                      <a:r>
                        <a:rPr lang="en-US" sz="1600" b="1" dirty="0">
                          <a:solidFill>
                            <a:schemeClr val="tx1"/>
                          </a:solidFill>
                          <a:latin typeface="Times New Roman" panose="02020603050405020304" pitchFamily="18" charset="0"/>
                          <a:cs typeface="Times New Roman" panose="02020603050405020304" pitchFamily="18" charset="0"/>
                        </a:rPr>
                        <a:t>user-friendly interface </a:t>
                      </a:r>
                      <a:r>
                        <a:rPr lang="en-US" sz="1600" b="0" dirty="0">
                          <a:solidFill>
                            <a:schemeClr val="tx1"/>
                          </a:solidFill>
                          <a:latin typeface="Times New Roman" panose="02020603050405020304" pitchFamily="18" charset="0"/>
                          <a:cs typeface="Times New Roman" panose="02020603050405020304" pitchFamily="18" charset="0"/>
                        </a:rPr>
                        <a:t>to collect the feedback and to resolve the problems effectively.</a:t>
                      </a:r>
                    </a:p>
                    <a:p>
                      <a:pPr marL="0" indent="0" algn="just">
                        <a:buFont typeface="Wingdings" panose="05000000000000000000" pitchFamily="2" charset="2"/>
                        <a:buNone/>
                      </a:pPr>
                      <a:endParaRPr lang="en-US" sz="1600" b="0" dirty="0">
                        <a:solidFill>
                          <a:schemeClr val="tx1"/>
                        </a:solidFill>
                        <a:latin typeface="Times New Roman" panose="02020603050405020304" pitchFamily="18" charset="0"/>
                        <a:cs typeface="Times New Roman" panose="02020603050405020304" pitchFamily="18" charset="0"/>
                      </a:endParaRPr>
                    </a:p>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b="0" dirty="0">
                          <a:solidFill>
                            <a:schemeClr val="tx1"/>
                          </a:solidFill>
                          <a:latin typeface="Times New Roman" panose="02020603050405020304" pitchFamily="18" charset="0"/>
                          <a:cs typeface="Times New Roman" panose="02020603050405020304" pitchFamily="18" charset="0"/>
                        </a:rPr>
                        <a:t>This Model is combined with</a:t>
                      </a:r>
                      <a:r>
                        <a:rPr lang="en-US" sz="1600" b="1" dirty="0">
                          <a:solidFill>
                            <a:schemeClr val="tx1"/>
                          </a:solidFill>
                          <a:latin typeface="Times New Roman" panose="02020603050405020304" pitchFamily="18" charset="0"/>
                          <a:cs typeface="Times New Roman" panose="02020603050405020304" pitchFamily="18" charset="0"/>
                        </a:rPr>
                        <a:t> visualization </a:t>
                      </a:r>
                      <a:r>
                        <a:rPr lang="en-US" sz="1600" b="0" dirty="0">
                          <a:solidFill>
                            <a:schemeClr val="tx1"/>
                          </a:solidFill>
                          <a:latin typeface="Times New Roman" panose="02020603050405020304" pitchFamily="18" charset="0"/>
                          <a:cs typeface="Times New Roman" panose="02020603050405020304" pitchFamily="18" charset="0"/>
                        </a:rPr>
                        <a:t>which helps in  analyzing the data.</a:t>
                      </a: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400" b="0" dirty="0">
                        <a:solidFill>
                          <a:schemeClr val="tx1"/>
                        </a:solidFill>
                        <a:latin typeface="+mn-lt"/>
                      </a:endParaRPr>
                    </a:p>
                    <a:p>
                      <a:pPr algn="just"/>
                      <a:endParaRPr lang="en-US" sz="1400" dirty="0">
                        <a:solidFill>
                          <a:schemeClr val="tx1"/>
                        </a:solidFill>
                      </a:endParaRPr>
                    </a:p>
                  </a:txBody>
                  <a:tcPr>
                    <a:solidFill>
                      <a:srgbClr val="D5F0FF"/>
                    </a:solid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35356253"/>
              </p:ext>
            </p:extLst>
          </p:nvPr>
        </p:nvGraphicFramePr>
        <p:xfrm>
          <a:off x="3302000" y="485052"/>
          <a:ext cx="5361710" cy="370840"/>
        </p:xfrm>
        <a:graphic>
          <a:graphicData uri="http://schemas.openxmlformats.org/drawingml/2006/table">
            <a:tbl>
              <a:tblPr firstRow="1" bandRow="1">
                <a:tableStyleId>{5C22544A-7EE6-4342-B048-85BDC9FD1C3A}</a:tableStyleId>
              </a:tblPr>
              <a:tblGrid>
                <a:gridCol w="5361710">
                  <a:extLst>
                    <a:ext uri="{9D8B030D-6E8A-4147-A177-3AD203B41FA5}">
                      <a16:colId xmlns:a16="http://schemas.microsoft.com/office/drawing/2014/main" val="20000"/>
                    </a:ext>
                  </a:extLst>
                </a:gridCol>
              </a:tblGrid>
              <a:tr h="370840">
                <a:tc>
                  <a:txBody>
                    <a:bodyPr/>
                    <a:lstStyle/>
                    <a:p>
                      <a:r>
                        <a:rPr lang="en-US" b="1" dirty="0">
                          <a:solidFill>
                            <a:schemeClr val="bg1"/>
                          </a:solidFill>
                        </a:rPr>
                        <a:t>Project Description</a:t>
                      </a:r>
                      <a:r>
                        <a:rPr lang="en-US" dirty="0">
                          <a:solidFill>
                            <a:schemeClr val="bg1"/>
                          </a:solidFill>
                        </a:rPr>
                        <a:t>:</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4227627216"/>
              </p:ext>
            </p:extLst>
          </p:nvPr>
        </p:nvGraphicFramePr>
        <p:xfrm>
          <a:off x="3302000" y="855892"/>
          <a:ext cx="5361709" cy="2438400"/>
        </p:xfrm>
        <a:graphic>
          <a:graphicData uri="http://schemas.openxmlformats.org/drawingml/2006/table">
            <a:tbl>
              <a:tblPr firstRow="1" bandRow="1">
                <a:tableStyleId>{5C22544A-7EE6-4342-B048-85BDC9FD1C3A}</a:tableStyleId>
              </a:tblPr>
              <a:tblGrid>
                <a:gridCol w="5361709">
                  <a:extLst>
                    <a:ext uri="{9D8B030D-6E8A-4147-A177-3AD203B41FA5}">
                      <a16:colId xmlns:a16="http://schemas.microsoft.com/office/drawing/2014/main" val="20000"/>
                    </a:ext>
                  </a:extLst>
                </a:gridCol>
              </a:tblGrid>
              <a:tr h="1501334">
                <a:tc>
                  <a:txBody>
                    <a:bodyPr/>
                    <a:lstStyle/>
                    <a:p>
                      <a:pPr marL="285750" indent="-285750" algn="just">
                        <a:buFont typeface="Wingdings" panose="05000000000000000000" pitchFamily="2" charset="2"/>
                        <a:buChar char="Ø"/>
                      </a:pPr>
                      <a:endParaRPr lang="en-US" sz="1600" b="0" dirty="0">
                        <a:solidFill>
                          <a:schemeClr val="tx1"/>
                        </a:solidFill>
                        <a:latin typeface="+mn-lt"/>
                      </a:endParaRPr>
                    </a:p>
                    <a:p>
                      <a:pPr marL="285750" indent="-285750" algn="just">
                        <a:buFont typeface="Wingdings" panose="05000000000000000000" pitchFamily="2" charset="2"/>
                        <a:buChar char="Ø"/>
                      </a:pPr>
                      <a:r>
                        <a:rPr lang="en-US" sz="1600" b="0" dirty="0">
                          <a:solidFill>
                            <a:schemeClr val="tx1"/>
                          </a:solidFill>
                          <a:latin typeface="Times New Roman" panose="02020603050405020304" pitchFamily="18" charset="0"/>
                          <a:cs typeface="Times New Roman" panose="02020603050405020304" pitchFamily="18" charset="0"/>
                        </a:rPr>
                        <a:t>Our objective is to get </a:t>
                      </a:r>
                      <a:r>
                        <a:rPr lang="en-US" sz="1600" b="1" dirty="0">
                          <a:solidFill>
                            <a:schemeClr val="tx1"/>
                          </a:solidFill>
                          <a:latin typeface="Times New Roman" panose="02020603050405020304" pitchFamily="18" charset="0"/>
                          <a:cs typeface="Times New Roman" panose="02020603050405020304" pitchFamily="18" charset="0"/>
                        </a:rPr>
                        <a:t>real time canteen feedback,</a:t>
                      </a:r>
                      <a:r>
                        <a:rPr lang="en-US" sz="1600" b="0" dirty="0">
                          <a:solidFill>
                            <a:schemeClr val="tx1"/>
                          </a:solidFill>
                          <a:latin typeface="Times New Roman" panose="02020603050405020304" pitchFamily="18" charset="0"/>
                          <a:cs typeface="Times New Roman" panose="02020603050405020304" pitchFamily="18" charset="0"/>
                        </a:rPr>
                        <a:t> view in depth reports, act and resolve issues quicker than ever before.</a:t>
                      </a:r>
                    </a:p>
                    <a:p>
                      <a:pPr marL="0" indent="0" algn="just">
                        <a:buFont typeface="Wingdings" panose="05000000000000000000" pitchFamily="2" charset="2"/>
                        <a:buNone/>
                      </a:pPr>
                      <a:r>
                        <a:rPr lang="en-US" sz="1600" b="0" dirty="0">
                          <a:solidFill>
                            <a:schemeClr val="tx1"/>
                          </a:solidFill>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Ø"/>
                      </a:pPr>
                      <a:r>
                        <a:rPr lang="en-US" sz="1600" b="0" dirty="0">
                          <a:solidFill>
                            <a:schemeClr val="tx1"/>
                          </a:solidFill>
                          <a:latin typeface="Times New Roman" panose="02020603050405020304" pitchFamily="18" charset="0"/>
                          <a:cs typeface="Times New Roman" panose="02020603050405020304" pitchFamily="18" charset="0"/>
                        </a:rPr>
                        <a:t>Providing </a:t>
                      </a:r>
                      <a:r>
                        <a:rPr lang="en-US" sz="1600" b="1" dirty="0">
                          <a:solidFill>
                            <a:schemeClr val="tx1"/>
                          </a:solidFill>
                          <a:latin typeface="Times New Roman" panose="02020603050405020304" pitchFamily="18" charset="0"/>
                          <a:cs typeface="Times New Roman" panose="02020603050405020304" pitchFamily="18" charset="0"/>
                        </a:rPr>
                        <a:t>Graphical representation </a:t>
                      </a:r>
                      <a:r>
                        <a:rPr lang="en-US" sz="1600" b="0" dirty="0">
                          <a:solidFill>
                            <a:schemeClr val="tx1"/>
                          </a:solidFill>
                          <a:latin typeface="Times New Roman" panose="02020603050405020304" pitchFamily="18" charset="0"/>
                          <a:cs typeface="Times New Roman" panose="02020603050405020304" pitchFamily="18" charset="0"/>
                        </a:rPr>
                        <a:t>for better understanding (using Power BI).</a:t>
                      </a:r>
                    </a:p>
                    <a:p>
                      <a:pPr algn="just"/>
                      <a:endParaRPr lang="en-US" sz="1400" b="0" dirty="0">
                        <a:solidFill>
                          <a:schemeClr val="tx1"/>
                        </a:solidFill>
                        <a:latin typeface="+mn-lt"/>
                      </a:endParaRPr>
                    </a:p>
                    <a:p>
                      <a:pPr marL="0" indent="0" algn="just">
                        <a:buFont typeface="Wingdings" panose="05000000000000000000" pitchFamily="2" charset="2"/>
                        <a:buNone/>
                      </a:pPr>
                      <a:endParaRPr lang="en-US" sz="1400" dirty="0"/>
                    </a:p>
                    <a:p>
                      <a:pPr marL="285750" indent="-285750" algn="just">
                        <a:buFont typeface="Wingdings" panose="05000000000000000000" pitchFamily="2" charset="2"/>
                        <a:buChar char="Ø"/>
                      </a:pPr>
                      <a:endParaRPr lang="en-US" sz="1400" b="0" dirty="0">
                        <a:solidFill>
                          <a:schemeClr val="tx1"/>
                        </a:solidFill>
                        <a:latin typeface="+mn-lt"/>
                      </a:endParaRPr>
                    </a:p>
                  </a:txBody>
                  <a:tcPr>
                    <a:solidFill>
                      <a:srgbClr val="D5F0FF"/>
                    </a:solidFill>
                  </a:tcPr>
                </a:tc>
                <a:extLst>
                  <a:ext uri="{0D108BD9-81ED-4DB2-BD59-A6C34878D82A}">
                    <a16:rowId xmlns:a16="http://schemas.microsoft.com/office/drawing/2014/main" val="10000"/>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444794403"/>
              </p:ext>
            </p:extLst>
          </p:nvPr>
        </p:nvGraphicFramePr>
        <p:xfrm>
          <a:off x="81280" y="3193522"/>
          <a:ext cx="3119649" cy="370840"/>
        </p:xfrm>
        <a:graphic>
          <a:graphicData uri="http://schemas.openxmlformats.org/drawingml/2006/table">
            <a:tbl>
              <a:tblPr firstRow="1" bandRow="1">
                <a:tableStyleId>{5C22544A-7EE6-4342-B048-85BDC9FD1C3A}</a:tableStyleId>
              </a:tblPr>
              <a:tblGrid>
                <a:gridCol w="3119649">
                  <a:extLst>
                    <a:ext uri="{9D8B030D-6E8A-4147-A177-3AD203B41FA5}">
                      <a16:colId xmlns:a16="http://schemas.microsoft.com/office/drawing/2014/main" val="20000"/>
                    </a:ext>
                  </a:extLst>
                </a:gridCol>
              </a:tblGrid>
              <a:tr h="370840">
                <a:tc>
                  <a:txBody>
                    <a:bodyPr/>
                    <a:lstStyle/>
                    <a:p>
                      <a:r>
                        <a:rPr lang="en-US" dirty="0">
                          <a:solidFill>
                            <a:schemeClr val="bg1"/>
                          </a:solidFill>
                          <a:latin typeface="+mn-lt"/>
                        </a:rPr>
                        <a:t>Target:</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233890761"/>
              </p:ext>
            </p:extLst>
          </p:nvPr>
        </p:nvGraphicFramePr>
        <p:xfrm>
          <a:off x="121076" y="3571766"/>
          <a:ext cx="3123944" cy="1798320"/>
        </p:xfrm>
        <a:graphic>
          <a:graphicData uri="http://schemas.openxmlformats.org/drawingml/2006/table">
            <a:tbl>
              <a:tblPr firstRow="1" bandRow="1">
                <a:tableStyleId>{5C22544A-7EE6-4342-B048-85BDC9FD1C3A}</a:tableStyleId>
              </a:tblPr>
              <a:tblGrid>
                <a:gridCol w="3123944">
                  <a:extLst>
                    <a:ext uri="{9D8B030D-6E8A-4147-A177-3AD203B41FA5}">
                      <a16:colId xmlns:a16="http://schemas.microsoft.com/office/drawing/2014/main" val="20000"/>
                    </a:ext>
                  </a:extLst>
                </a:gridCol>
              </a:tblGrid>
              <a:tr h="1264920">
                <a:tc>
                  <a:txBody>
                    <a:bodyPr/>
                    <a:lstStyle/>
                    <a:p>
                      <a:pPr marL="342900" marR="0" lvl="0" indent="-34290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dirty="0">
                          <a:solidFill>
                            <a:schemeClr val="tx1"/>
                          </a:solidFill>
                          <a:latin typeface="Times New Roman" panose="02020603050405020304" pitchFamily="18" charset="0"/>
                          <a:cs typeface="Times New Roman" panose="02020603050405020304" pitchFamily="18" charset="0"/>
                        </a:rPr>
                        <a:t>Get </a:t>
                      </a:r>
                      <a:r>
                        <a:rPr lang="en-US" sz="1400" b="1" dirty="0">
                          <a:solidFill>
                            <a:schemeClr val="tx1"/>
                          </a:solidFill>
                          <a:latin typeface="Times New Roman" panose="02020603050405020304" pitchFamily="18" charset="0"/>
                          <a:cs typeface="Times New Roman" panose="02020603050405020304" pitchFamily="18" charset="0"/>
                        </a:rPr>
                        <a:t>real time customer feedback </a:t>
                      </a:r>
                      <a:r>
                        <a:rPr lang="en-US" sz="1400" b="0" dirty="0">
                          <a:solidFill>
                            <a:schemeClr val="tx1"/>
                          </a:solidFill>
                          <a:latin typeface="Times New Roman" panose="02020603050405020304" pitchFamily="18" charset="0"/>
                          <a:cs typeface="Times New Roman" panose="02020603050405020304" pitchFamily="18" charset="0"/>
                        </a:rPr>
                        <a:t>in web-based user interface.</a:t>
                      </a:r>
                    </a:p>
                    <a:p>
                      <a:pPr marL="0" marR="0" lvl="0" indent="0" algn="just" defTabSz="914333"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b="0" dirty="0">
                        <a:solidFill>
                          <a:schemeClr val="tx1"/>
                        </a:solidFill>
                        <a:latin typeface="Times New Roman" panose="02020603050405020304" pitchFamily="18" charset="0"/>
                        <a:cs typeface="Times New Roman" panose="02020603050405020304" pitchFamily="18" charset="0"/>
                      </a:endParaRPr>
                    </a:p>
                    <a:p>
                      <a:pPr marL="342900" marR="0" lvl="0" indent="-34290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dirty="0">
                          <a:solidFill>
                            <a:schemeClr val="tx1"/>
                          </a:solidFill>
                          <a:latin typeface="Times New Roman" panose="02020603050405020304" pitchFamily="18" charset="0"/>
                          <a:cs typeface="Times New Roman" panose="02020603050405020304" pitchFamily="18" charset="0"/>
                        </a:rPr>
                        <a:t> </a:t>
                      </a:r>
                      <a:r>
                        <a:rPr lang="en-US" sz="1400" b="1" dirty="0">
                          <a:solidFill>
                            <a:schemeClr val="tx1"/>
                          </a:solidFill>
                          <a:latin typeface="Times New Roman" panose="02020603050405020304" pitchFamily="18" charset="0"/>
                          <a:cs typeface="Times New Roman" panose="02020603050405020304" pitchFamily="18" charset="0"/>
                        </a:rPr>
                        <a:t>Analyzation and visualization </a:t>
                      </a:r>
                      <a:r>
                        <a:rPr lang="en-US" sz="1400" b="0" dirty="0">
                          <a:solidFill>
                            <a:schemeClr val="tx1"/>
                          </a:solidFill>
                          <a:latin typeface="Times New Roman" panose="02020603050405020304" pitchFamily="18" charset="0"/>
                          <a:cs typeface="Times New Roman" panose="02020603050405020304" pitchFamily="18" charset="0"/>
                        </a:rPr>
                        <a:t>of data using Excel, MS forms and Power BI .</a:t>
                      </a:r>
                    </a:p>
                    <a:p>
                      <a:pPr marL="342900" indent="-342900" algn="just">
                        <a:buFont typeface="Wingdings" panose="05000000000000000000" pitchFamily="2" charset="2"/>
                        <a:buChar char="Ø"/>
                      </a:pPr>
                      <a:endParaRPr lang="en-US" sz="1400" b="0" dirty="0">
                        <a:solidFill>
                          <a:schemeClr val="tx1"/>
                        </a:solidFill>
                        <a:latin typeface="+mn-lt"/>
                      </a:endParaRPr>
                    </a:p>
                    <a:p>
                      <a:pPr algn="just"/>
                      <a:endParaRPr lang="en-US" sz="1400" b="0" dirty="0">
                        <a:solidFill>
                          <a:schemeClr val="tx1"/>
                        </a:solidFill>
                        <a:latin typeface="+mn-lt"/>
                      </a:endParaRPr>
                    </a:p>
                  </a:txBody>
                  <a:tcPr>
                    <a:solidFill>
                      <a:srgbClr val="D5F0FF"/>
                    </a:solidFill>
                  </a:tcPr>
                </a:tc>
                <a:extLst>
                  <a:ext uri="{0D108BD9-81ED-4DB2-BD59-A6C34878D82A}">
                    <a16:rowId xmlns:a16="http://schemas.microsoft.com/office/drawing/2014/main" val="10000"/>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2618008586"/>
              </p:ext>
            </p:extLst>
          </p:nvPr>
        </p:nvGraphicFramePr>
        <p:xfrm>
          <a:off x="3345327" y="3149589"/>
          <a:ext cx="3119649" cy="480236"/>
        </p:xfrm>
        <a:graphic>
          <a:graphicData uri="http://schemas.openxmlformats.org/drawingml/2006/table">
            <a:tbl>
              <a:tblPr firstRow="1" bandRow="1">
                <a:tableStyleId>{5C22544A-7EE6-4342-B048-85BDC9FD1C3A}</a:tableStyleId>
              </a:tblPr>
              <a:tblGrid>
                <a:gridCol w="3119649">
                  <a:extLst>
                    <a:ext uri="{9D8B030D-6E8A-4147-A177-3AD203B41FA5}">
                      <a16:colId xmlns:a16="http://schemas.microsoft.com/office/drawing/2014/main" val="20000"/>
                    </a:ext>
                  </a:extLst>
                </a:gridCol>
              </a:tblGrid>
              <a:tr h="480236">
                <a:tc>
                  <a:txBody>
                    <a:bodyPr/>
                    <a:lstStyle/>
                    <a:p>
                      <a:r>
                        <a:rPr lang="en-US" dirty="0">
                          <a:solidFill>
                            <a:schemeClr val="bg1"/>
                          </a:solidFill>
                          <a:latin typeface="+mn-lt"/>
                        </a:rPr>
                        <a:t>Benefits:</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1303283281"/>
              </p:ext>
            </p:extLst>
          </p:nvPr>
        </p:nvGraphicFramePr>
        <p:xfrm>
          <a:off x="3302823" y="3624756"/>
          <a:ext cx="3205480" cy="1918050"/>
        </p:xfrm>
        <a:graphic>
          <a:graphicData uri="http://schemas.openxmlformats.org/drawingml/2006/table">
            <a:tbl>
              <a:tblPr firstRow="1" bandRow="1">
                <a:tableStyleId>{5C22544A-7EE6-4342-B048-85BDC9FD1C3A}</a:tableStyleId>
              </a:tblPr>
              <a:tblGrid>
                <a:gridCol w="3205480">
                  <a:extLst>
                    <a:ext uri="{9D8B030D-6E8A-4147-A177-3AD203B41FA5}">
                      <a16:colId xmlns:a16="http://schemas.microsoft.com/office/drawing/2014/main" val="20000"/>
                    </a:ext>
                  </a:extLst>
                </a:gridCol>
              </a:tblGrid>
              <a:tr h="1918050">
                <a:tc>
                  <a:txBody>
                    <a:bodyPr/>
                    <a:lstStyle/>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b="0" dirty="0">
                          <a:solidFill>
                            <a:schemeClr val="tx1"/>
                          </a:solidFill>
                          <a:latin typeface="Times New Roman" panose="02020603050405020304" pitchFamily="18" charset="0"/>
                          <a:cs typeface="Times New Roman" panose="02020603050405020304" pitchFamily="18" charset="0"/>
                        </a:rPr>
                        <a:t>Through this system, We can analyze the results and take prompt action quicker to improve the satisfaction workers.</a:t>
                      </a:r>
                    </a:p>
                  </a:txBody>
                  <a:tcPr>
                    <a:solidFill>
                      <a:srgbClr val="D5F0FF"/>
                    </a:solidFill>
                  </a:tcPr>
                </a:tc>
                <a:extLst>
                  <a:ext uri="{0D108BD9-81ED-4DB2-BD59-A6C34878D82A}">
                    <a16:rowId xmlns:a16="http://schemas.microsoft.com/office/drawing/2014/main" val="10000"/>
                  </a:ext>
                </a:extLst>
              </a:tr>
            </a:tbl>
          </a:graphicData>
        </a:graphic>
      </p:graphicFrame>
      <p:graphicFrame>
        <p:nvGraphicFramePr>
          <p:cNvPr id="44" name="Table 43">
            <a:extLst>
              <a:ext uri="{FF2B5EF4-FFF2-40B4-BE49-F238E27FC236}">
                <a16:creationId xmlns:a16="http://schemas.microsoft.com/office/drawing/2014/main" id="{F1130193-FB46-48C4-8D69-C41F74E687A0}"/>
              </a:ext>
            </a:extLst>
          </p:cNvPr>
          <p:cNvGraphicFramePr>
            <a:graphicFrameLocks noGrp="1"/>
          </p:cNvGraphicFramePr>
          <p:nvPr>
            <p:extLst>
              <p:ext uri="{D42A27DB-BD31-4B8C-83A1-F6EECF244321}">
                <p14:modId xmlns:p14="http://schemas.microsoft.com/office/powerpoint/2010/main" val="145781892"/>
              </p:ext>
            </p:extLst>
          </p:nvPr>
        </p:nvGraphicFramePr>
        <p:xfrm>
          <a:off x="6527017" y="2687144"/>
          <a:ext cx="4262901" cy="2959296"/>
        </p:xfrm>
        <a:graphic>
          <a:graphicData uri="http://schemas.openxmlformats.org/drawingml/2006/table">
            <a:tbl>
              <a:tblPr firstRow="1" bandRow="1">
                <a:tableStyleId>{5C22544A-7EE6-4342-B048-85BDC9FD1C3A}</a:tableStyleId>
              </a:tblPr>
              <a:tblGrid>
                <a:gridCol w="3165544">
                  <a:extLst>
                    <a:ext uri="{9D8B030D-6E8A-4147-A177-3AD203B41FA5}">
                      <a16:colId xmlns:a16="http://schemas.microsoft.com/office/drawing/2014/main" val="3427566618"/>
                    </a:ext>
                  </a:extLst>
                </a:gridCol>
                <a:gridCol w="1097357">
                  <a:extLst>
                    <a:ext uri="{9D8B030D-6E8A-4147-A177-3AD203B41FA5}">
                      <a16:colId xmlns:a16="http://schemas.microsoft.com/office/drawing/2014/main" val="13328298"/>
                    </a:ext>
                  </a:extLst>
                </a:gridCol>
              </a:tblGrid>
              <a:tr h="271894">
                <a:tc gridSpan="2">
                  <a:txBody>
                    <a:bodyPr/>
                    <a:lstStyle/>
                    <a:p>
                      <a:pPr algn="ctr"/>
                      <a:r>
                        <a:rPr lang="en-US" sz="1200" dirty="0">
                          <a:solidFill>
                            <a:schemeClr val="tx1"/>
                          </a:solidFill>
                          <a:latin typeface="+mn-lt"/>
                        </a:rPr>
                        <a:t>Time</a:t>
                      </a:r>
                      <a:r>
                        <a:rPr lang="en-US" sz="1200" baseline="0" dirty="0">
                          <a:solidFill>
                            <a:schemeClr val="tx1"/>
                          </a:solidFill>
                          <a:latin typeface="+mn-lt"/>
                        </a:rPr>
                        <a:t>Line</a:t>
                      </a:r>
                      <a:endParaRPr lang="en-US" sz="1200" dirty="0">
                        <a:solidFill>
                          <a:schemeClr val="tx1"/>
                        </a:solidFill>
                        <a:latin typeface="+mn-lt"/>
                      </a:endParaRPr>
                    </a:p>
                  </a:txBody>
                  <a:tcPr>
                    <a:solidFill>
                      <a:schemeClr val="accent1"/>
                    </a:solidFill>
                  </a:tcPr>
                </a:tc>
                <a:tc hMerge="1">
                  <a:txBody>
                    <a:bodyPr/>
                    <a:lstStyle/>
                    <a:p>
                      <a:endParaRPr lang="en-US" dirty="0"/>
                    </a:p>
                  </a:txBody>
                  <a:tcPr/>
                </a:tc>
                <a:extLst>
                  <a:ext uri="{0D108BD9-81ED-4DB2-BD59-A6C34878D82A}">
                    <a16:rowId xmlns:a16="http://schemas.microsoft.com/office/drawing/2014/main" val="3551556164"/>
                  </a:ext>
                </a:extLst>
              </a:tr>
              <a:tr h="396162">
                <a:tc>
                  <a:txBody>
                    <a:bodyPr/>
                    <a:lstStyle/>
                    <a:p>
                      <a:pPr algn="l"/>
                      <a:r>
                        <a:rPr lang="en-US" sz="1200" dirty="0">
                          <a:latin typeface="Bosch Sans Medium" panose="020B0604020202020204" pitchFamily="34" charset="0"/>
                        </a:rPr>
                        <a:t>     Requirement Definition</a:t>
                      </a:r>
                    </a:p>
                  </a:txBody>
                  <a:tcPr>
                    <a:solidFill>
                      <a:srgbClr val="CBD7E8"/>
                    </a:solidFill>
                  </a:tcPr>
                </a:tc>
                <a:tc>
                  <a:txBody>
                    <a:bodyPr/>
                    <a:lstStyle/>
                    <a:p>
                      <a:pPr algn="ctr"/>
                      <a:r>
                        <a:rPr lang="en-US" sz="1000" dirty="0"/>
                        <a:t>CW34</a:t>
                      </a:r>
                    </a:p>
                  </a:txBody>
                  <a:tcPr>
                    <a:solidFill>
                      <a:srgbClr val="CBD7E8"/>
                    </a:solidFill>
                  </a:tcPr>
                </a:tc>
                <a:extLst>
                  <a:ext uri="{0D108BD9-81ED-4DB2-BD59-A6C34878D82A}">
                    <a16:rowId xmlns:a16="http://schemas.microsoft.com/office/drawing/2014/main" val="2281410819"/>
                  </a:ext>
                </a:extLst>
              </a:tr>
              <a:tr h="441828">
                <a:tc>
                  <a:txBody>
                    <a:bodyPr/>
                    <a:lstStyle/>
                    <a:p>
                      <a:r>
                        <a:rPr lang="en-US" sz="1200" dirty="0">
                          <a:latin typeface="Bosch Sans Medium" panose="020B0604020202020204" pitchFamily="34" charset="0"/>
                        </a:rPr>
                        <a:t>     Technical  Feasibility</a:t>
                      </a:r>
                      <a:r>
                        <a:rPr lang="en-US" sz="1200" baseline="0" dirty="0">
                          <a:latin typeface="Bosch Sans Medium" panose="020B0604020202020204" pitchFamily="34" charset="0"/>
                        </a:rPr>
                        <a:t> </a:t>
                      </a:r>
                      <a:r>
                        <a:rPr lang="en-US" sz="1200" dirty="0">
                          <a:latin typeface="Bosch Sans Medium" panose="020B0604020202020204" pitchFamily="34" charset="0"/>
                        </a:rPr>
                        <a:t>(Software)</a:t>
                      </a:r>
                    </a:p>
                  </a:txBody>
                  <a:tcPr>
                    <a:solidFill>
                      <a:srgbClr val="E7ECF4"/>
                    </a:solidFill>
                  </a:tcPr>
                </a:tc>
                <a:tc>
                  <a:txBody>
                    <a:bodyPr/>
                    <a:lstStyle/>
                    <a:p>
                      <a:pPr algn="ctr"/>
                      <a:r>
                        <a:rPr lang="en-US" sz="1000" dirty="0"/>
                        <a:t>CW35</a:t>
                      </a:r>
                    </a:p>
                  </a:txBody>
                  <a:tcPr>
                    <a:solidFill>
                      <a:srgbClr val="E7ECF4"/>
                    </a:solidFill>
                  </a:tcPr>
                </a:tc>
                <a:extLst>
                  <a:ext uri="{0D108BD9-81ED-4DB2-BD59-A6C34878D82A}">
                    <a16:rowId xmlns:a16="http://schemas.microsoft.com/office/drawing/2014/main" val="438821487"/>
                  </a:ext>
                </a:extLst>
              </a:tr>
              <a:tr h="441828">
                <a:tc>
                  <a:txBody>
                    <a:bodyPr/>
                    <a:lstStyle/>
                    <a:p>
                      <a:r>
                        <a:rPr lang="en-US" sz="1200" dirty="0">
                          <a:latin typeface="Bosch Sans Medium" panose="020B0604020202020204" pitchFamily="34" charset="0"/>
                        </a:rPr>
                        <a:t>     Software readiness and initial coding</a:t>
                      </a:r>
                    </a:p>
                  </a:txBody>
                  <a:tcPr>
                    <a:solidFill>
                      <a:srgbClr val="CBD7E8"/>
                    </a:solidFill>
                  </a:tcPr>
                </a:tc>
                <a:tc>
                  <a:txBody>
                    <a:bodyPr/>
                    <a:lstStyle/>
                    <a:p>
                      <a:pPr algn="ctr"/>
                      <a:r>
                        <a:rPr lang="en-US" sz="1000" dirty="0"/>
                        <a:t>CW36</a:t>
                      </a:r>
                    </a:p>
                  </a:txBody>
                  <a:tcPr>
                    <a:solidFill>
                      <a:srgbClr val="CBD7E8"/>
                    </a:solidFill>
                  </a:tcPr>
                </a:tc>
                <a:extLst>
                  <a:ext uri="{0D108BD9-81ED-4DB2-BD59-A6C34878D82A}">
                    <a16:rowId xmlns:a16="http://schemas.microsoft.com/office/drawing/2014/main" val="137992774"/>
                  </a:ext>
                </a:extLst>
              </a:tr>
              <a:tr h="551796">
                <a:tc>
                  <a:txBody>
                    <a:bodyPr/>
                    <a:lstStyle/>
                    <a:p>
                      <a:r>
                        <a:rPr lang="en-US" sz="1200" dirty="0">
                          <a:latin typeface="Bosch Sans Medium" panose="020B0604020202020204" pitchFamily="34" charset="0"/>
                        </a:rPr>
                        <a:t>     User interface implementation and         validation</a:t>
                      </a:r>
                    </a:p>
                  </a:txBody>
                  <a:tcPr>
                    <a:solidFill>
                      <a:srgbClr val="E7ECF4"/>
                    </a:solidFill>
                  </a:tcPr>
                </a:tc>
                <a:tc>
                  <a:txBody>
                    <a:bodyPr/>
                    <a:lstStyle/>
                    <a:p>
                      <a:pPr algn="ctr"/>
                      <a:r>
                        <a:rPr lang="en-US" sz="1000" dirty="0"/>
                        <a:t>CW37</a:t>
                      </a:r>
                    </a:p>
                  </a:txBody>
                  <a:tcPr>
                    <a:solidFill>
                      <a:srgbClr val="E7ECF4"/>
                    </a:solidFill>
                  </a:tcPr>
                </a:tc>
                <a:extLst>
                  <a:ext uri="{0D108BD9-81ED-4DB2-BD59-A6C34878D82A}">
                    <a16:rowId xmlns:a16="http://schemas.microsoft.com/office/drawing/2014/main" val="559148896"/>
                  </a:ext>
                </a:extLst>
              </a:tr>
              <a:tr h="396162">
                <a:tc>
                  <a:txBody>
                    <a:bodyPr/>
                    <a:lstStyle/>
                    <a:p>
                      <a:r>
                        <a:rPr lang="en-US" sz="1200" dirty="0">
                          <a:latin typeface="Bosch Sans Medium" panose="020B0604020202020204" pitchFamily="34" charset="0"/>
                        </a:rPr>
                        <a:t>     Finalization of the System</a:t>
                      </a:r>
                    </a:p>
                  </a:txBody>
                  <a:tcPr>
                    <a:solidFill>
                      <a:srgbClr val="CBD7E8"/>
                    </a:solidFill>
                  </a:tcPr>
                </a:tc>
                <a:tc>
                  <a:txBody>
                    <a:bodyPr/>
                    <a:lstStyle/>
                    <a:p>
                      <a:pPr algn="ctr"/>
                      <a:r>
                        <a:rPr lang="en-US" sz="1000" dirty="0"/>
                        <a:t>CW38</a:t>
                      </a:r>
                    </a:p>
                  </a:txBody>
                  <a:tcPr>
                    <a:solidFill>
                      <a:srgbClr val="CBD7E8"/>
                    </a:solidFill>
                  </a:tcPr>
                </a:tc>
                <a:extLst>
                  <a:ext uri="{0D108BD9-81ED-4DB2-BD59-A6C34878D82A}">
                    <a16:rowId xmlns:a16="http://schemas.microsoft.com/office/drawing/2014/main" val="3581095223"/>
                  </a:ext>
                </a:extLst>
              </a:tr>
              <a:tr h="441828">
                <a:tc>
                  <a:txBody>
                    <a:bodyPr/>
                    <a:lstStyle/>
                    <a:p>
                      <a:r>
                        <a:rPr lang="en-US" sz="1200" dirty="0">
                          <a:latin typeface="Bosch Sans Medium" panose="020B0604020202020204" pitchFamily="34" charset="0"/>
                        </a:rPr>
                        <a:t>     Improvement measures validation</a:t>
                      </a:r>
                    </a:p>
                  </a:txBody>
                  <a:tcPr>
                    <a:solidFill>
                      <a:srgbClr val="E7ECF4"/>
                    </a:solidFill>
                  </a:tcPr>
                </a:tc>
                <a:tc>
                  <a:txBody>
                    <a:bodyPr/>
                    <a:lstStyle/>
                    <a:p>
                      <a:pPr algn="ctr"/>
                      <a:r>
                        <a:rPr lang="en-US" sz="1000" dirty="0"/>
                        <a:t>CW39</a:t>
                      </a:r>
                    </a:p>
                  </a:txBody>
                  <a:tcPr>
                    <a:solidFill>
                      <a:srgbClr val="E7ECF4"/>
                    </a:solidFill>
                  </a:tcPr>
                </a:tc>
                <a:extLst>
                  <a:ext uri="{0D108BD9-81ED-4DB2-BD59-A6C34878D82A}">
                    <a16:rowId xmlns:a16="http://schemas.microsoft.com/office/drawing/2014/main" val="3169975834"/>
                  </a:ext>
                </a:extLst>
              </a:tr>
            </a:tbl>
          </a:graphicData>
        </a:graphic>
      </p:graphicFrame>
      <p:pic>
        <p:nvPicPr>
          <p:cNvPr id="45" name="Picture 44">
            <a:extLst>
              <a:ext uri="{FF2B5EF4-FFF2-40B4-BE49-F238E27FC236}">
                <a16:creationId xmlns:a16="http://schemas.microsoft.com/office/drawing/2014/main" id="{337CC7EA-ED35-4852-AE7E-5ECCFCF77D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7325" y="3012264"/>
            <a:ext cx="175881" cy="218792"/>
          </a:xfrm>
          <a:prstGeom prst="rect">
            <a:avLst/>
          </a:prstGeom>
        </p:spPr>
      </p:pic>
      <p:pic>
        <p:nvPicPr>
          <p:cNvPr id="46" name="Picture 45">
            <a:extLst>
              <a:ext uri="{FF2B5EF4-FFF2-40B4-BE49-F238E27FC236}">
                <a16:creationId xmlns:a16="http://schemas.microsoft.com/office/drawing/2014/main" id="{337CC7EA-ED35-4852-AE7E-5ECCFCF77D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7324" y="3405964"/>
            <a:ext cx="175881" cy="218792"/>
          </a:xfrm>
          <a:prstGeom prst="rect">
            <a:avLst/>
          </a:prstGeom>
        </p:spPr>
      </p:pic>
      <p:pic>
        <p:nvPicPr>
          <p:cNvPr id="47" name="Picture 2" descr="Abstract Approval Tick Symbol Stock Vector - Illustration of downloaded,  installation: 125556009">
            <a:extLst>
              <a:ext uri="{FF2B5EF4-FFF2-40B4-BE49-F238E27FC236}">
                <a16:creationId xmlns:a16="http://schemas.microsoft.com/office/drawing/2014/main" id="{DAA049CD-D5D7-4EA7-90BC-65B4D8DA2C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0999" y="4284665"/>
            <a:ext cx="175881" cy="2045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8" name="Table 47"/>
          <p:cNvGraphicFramePr>
            <a:graphicFrameLocks noGrp="1"/>
          </p:cNvGraphicFramePr>
          <p:nvPr>
            <p:extLst>
              <p:ext uri="{D42A27DB-BD31-4B8C-83A1-F6EECF244321}">
                <p14:modId xmlns:p14="http://schemas.microsoft.com/office/powerpoint/2010/main" val="2780708816"/>
              </p:ext>
            </p:extLst>
          </p:nvPr>
        </p:nvGraphicFramePr>
        <p:xfrm>
          <a:off x="8658467" y="485052"/>
          <a:ext cx="2033316" cy="370840"/>
        </p:xfrm>
        <a:graphic>
          <a:graphicData uri="http://schemas.openxmlformats.org/drawingml/2006/table">
            <a:tbl>
              <a:tblPr firstRow="1" bandRow="1">
                <a:tableStyleId>{5C22544A-7EE6-4342-B048-85BDC9FD1C3A}</a:tableStyleId>
              </a:tblPr>
              <a:tblGrid>
                <a:gridCol w="2033316">
                  <a:extLst>
                    <a:ext uri="{9D8B030D-6E8A-4147-A177-3AD203B41FA5}">
                      <a16:colId xmlns:a16="http://schemas.microsoft.com/office/drawing/2014/main" val="20000"/>
                    </a:ext>
                  </a:extLst>
                </a:gridCol>
              </a:tblGrid>
              <a:tr h="370840">
                <a:tc>
                  <a:txBody>
                    <a:bodyPr/>
                    <a:lstStyle/>
                    <a:p>
                      <a:r>
                        <a:rPr lang="en-US" dirty="0">
                          <a:solidFill>
                            <a:schemeClr val="bg1"/>
                          </a:solidFill>
                          <a:latin typeface="+mn-lt"/>
                        </a:rPr>
                        <a:t>Savings:</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155915705"/>
              </p:ext>
            </p:extLst>
          </p:nvPr>
        </p:nvGraphicFramePr>
        <p:xfrm>
          <a:off x="8680405" y="855892"/>
          <a:ext cx="2011378" cy="1786846"/>
        </p:xfrm>
        <a:graphic>
          <a:graphicData uri="http://schemas.openxmlformats.org/drawingml/2006/table">
            <a:tbl>
              <a:tblPr firstRow="1" bandRow="1">
                <a:tableStyleId>{5C22544A-7EE6-4342-B048-85BDC9FD1C3A}</a:tableStyleId>
              </a:tblPr>
              <a:tblGrid>
                <a:gridCol w="2011378">
                  <a:extLst>
                    <a:ext uri="{9D8B030D-6E8A-4147-A177-3AD203B41FA5}">
                      <a16:colId xmlns:a16="http://schemas.microsoft.com/office/drawing/2014/main" val="20000"/>
                    </a:ext>
                  </a:extLst>
                </a:gridCol>
              </a:tblGrid>
              <a:tr h="1786846">
                <a:tc>
                  <a:txBody>
                    <a:bodyPr/>
                    <a:lstStyle/>
                    <a:p>
                      <a:pPr marL="285750" indent="-285750">
                        <a:buFont typeface="Wingdings" panose="05000000000000000000" pitchFamily="2" charset="2"/>
                        <a:buChar char="Ø"/>
                      </a:pPr>
                      <a:r>
                        <a:rPr lang="en-US" sz="1400" b="0" dirty="0">
                          <a:solidFill>
                            <a:schemeClr val="tx1"/>
                          </a:solidFill>
                          <a:latin typeface="+mn-lt"/>
                        </a:rPr>
                        <a:t> </a:t>
                      </a:r>
                      <a:r>
                        <a:rPr lang="en-US" sz="1400" b="1" dirty="0">
                          <a:solidFill>
                            <a:schemeClr val="tx1"/>
                          </a:solidFill>
                          <a:latin typeface="Times New Roman" panose="02020603050405020304" pitchFamily="18" charset="0"/>
                          <a:cs typeface="Times New Roman" panose="02020603050405020304" pitchFamily="18" charset="0"/>
                        </a:rPr>
                        <a:t>No investment-Cost efficient.</a:t>
                      </a:r>
                    </a:p>
                    <a:p>
                      <a:pPr marL="0" indent="0">
                        <a:buFont typeface="Wingdings" panose="05000000000000000000" pitchFamily="2" charset="2"/>
                        <a:buNone/>
                      </a:pPr>
                      <a:endParaRPr lang="en-US" sz="1400"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b="1" dirty="0">
                          <a:solidFill>
                            <a:schemeClr val="tx1"/>
                          </a:solidFill>
                          <a:latin typeface="Times New Roman" panose="02020603050405020304" pitchFamily="18" charset="0"/>
                          <a:cs typeface="Times New Roman" panose="02020603050405020304" pitchFamily="18" charset="0"/>
                        </a:rPr>
                        <a:t>Man-hours and efforts </a:t>
                      </a:r>
                      <a:r>
                        <a:rPr lang="en-US" sz="1400" b="0" dirty="0">
                          <a:solidFill>
                            <a:schemeClr val="tx1"/>
                          </a:solidFill>
                          <a:latin typeface="Times New Roman" panose="02020603050405020304" pitchFamily="18" charset="0"/>
                          <a:cs typeface="Times New Roman" panose="02020603050405020304" pitchFamily="18" charset="0"/>
                        </a:rPr>
                        <a:t>are saved.</a:t>
                      </a:r>
                    </a:p>
                    <a:p>
                      <a:pPr algn="just"/>
                      <a:endParaRPr lang="en-US" sz="1400" b="0" dirty="0">
                        <a:solidFill>
                          <a:schemeClr val="tx1"/>
                        </a:solidFill>
                        <a:latin typeface="+mn-lt"/>
                      </a:endParaRPr>
                    </a:p>
                  </a:txBody>
                  <a:tcPr>
                    <a:solidFill>
                      <a:srgbClr val="D5F0FF"/>
                    </a:solidFill>
                  </a:tcPr>
                </a:tc>
                <a:extLst>
                  <a:ext uri="{0D108BD9-81ED-4DB2-BD59-A6C34878D82A}">
                    <a16:rowId xmlns:a16="http://schemas.microsoft.com/office/drawing/2014/main" val="10000"/>
                  </a:ext>
                </a:extLst>
              </a:tr>
            </a:tbl>
          </a:graphicData>
        </a:graphic>
      </p:graphicFrame>
      <p:sp>
        <p:nvSpPr>
          <p:cNvPr id="2" name="Slide Number Placeholder 1">
            <a:extLst>
              <a:ext uri="{FF2B5EF4-FFF2-40B4-BE49-F238E27FC236}">
                <a16:creationId xmlns:a16="http://schemas.microsoft.com/office/drawing/2014/main" id="{18208030-FDD3-4B09-AA08-F2FDB074043B}"/>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pic>
        <p:nvPicPr>
          <p:cNvPr id="22" name="Picture 2" descr="Abstract Approval Tick Symbol Stock Vector - Illustration of downloaded,  installation: 125556009">
            <a:extLst>
              <a:ext uri="{FF2B5EF4-FFF2-40B4-BE49-F238E27FC236}">
                <a16:creationId xmlns:a16="http://schemas.microsoft.com/office/drawing/2014/main" id="{993921E1-EFE4-48EA-98FC-3AE6BC5325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2003" y="3820290"/>
            <a:ext cx="175881" cy="2045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56750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0C84022-61FC-4EA2-B1FC-7B14CB1A2CBB}"/>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graphicFrame>
        <p:nvGraphicFramePr>
          <p:cNvPr id="11" name="Table 10">
            <a:extLst>
              <a:ext uri="{FF2B5EF4-FFF2-40B4-BE49-F238E27FC236}">
                <a16:creationId xmlns:a16="http://schemas.microsoft.com/office/drawing/2014/main" id="{11B1FCE4-749B-4DC9-BE25-9272CBD4DD4F}"/>
              </a:ext>
            </a:extLst>
          </p:cNvPr>
          <p:cNvGraphicFramePr>
            <a:graphicFrameLocks noGrp="1"/>
          </p:cNvGraphicFramePr>
          <p:nvPr>
            <p:extLst>
              <p:ext uri="{D42A27DB-BD31-4B8C-83A1-F6EECF244321}">
                <p14:modId xmlns:p14="http://schemas.microsoft.com/office/powerpoint/2010/main" val="2494309610"/>
              </p:ext>
            </p:extLst>
          </p:nvPr>
        </p:nvGraphicFramePr>
        <p:xfrm>
          <a:off x="205200" y="94003"/>
          <a:ext cx="2201116" cy="370840"/>
        </p:xfrm>
        <a:graphic>
          <a:graphicData uri="http://schemas.openxmlformats.org/drawingml/2006/table">
            <a:tbl>
              <a:tblPr firstRow="1" bandRow="1">
                <a:tableStyleId>{5C22544A-7EE6-4342-B048-85BDC9FD1C3A}</a:tableStyleId>
              </a:tblPr>
              <a:tblGrid>
                <a:gridCol w="2201116">
                  <a:extLst>
                    <a:ext uri="{9D8B030D-6E8A-4147-A177-3AD203B41FA5}">
                      <a16:colId xmlns:a16="http://schemas.microsoft.com/office/drawing/2014/main" val="20000"/>
                    </a:ext>
                  </a:extLst>
                </a:gridCol>
              </a:tblGrid>
              <a:tr h="370840">
                <a:tc>
                  <a:txBody>
                    <a:bodyPr/>
                    <a:lstStyle/>
                    <a:p>
                      <a:r>
                        <a:rPr lang="en-US" baseline="0" dirty="0">
                          <a:solidFill>
                            <a:schemeClr val="bg1"/>
                          </a:solidFill>
                          <a:latin typeface="+mn-lt"/>
                        </a:rPr>
                        <a:t>Existing System:</a:t>
                      </a:r>
                      <a:endParaRPr lang="en-US" dirty="0">
                        <a:solidFill>
                          <a:schemeClr val="bg1"/>
                        </a:solidFill>
                        <a:latin typeface="+mn-lt"/>
                      </a:endParaRP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0D013C22-BD62-4468-A6A1-1FEC29A577CE}"/>
              </a:ext>
            </a:extLst>
          </p:cNvPr>
          <p:cNvGraphicFramePr>
            <a:graphicFrameLocks noGrp="1"/>
          </p:cNvGraphicFramePr>
          <p:nvPr>
            <p:extLst>
              <p:ext uri="{D42A27DB-BD31-4B8C-83A1-F6EECF244321}">
                <p14:modId xmlns:p14="http://schemas.microsoft.com/office/powerpoint/2010/main" val="3434976306"/>
              </p:ext>
            </p:extLst>
          </p:nvPr>
        </p:nvGraphicFramePr>
        <p:xfrm>
          <a:off x="205201" y="479266"/>
          <a:ext cx="2201115" cy="5212080"/>
        </p:xfrm>
        <a:graphic>
          <a:graphicData uri="http://schemas.openxmlformats.org/drawingml/2006/table">
            <a:tbl>
              <a:tblPr firstRow="1" bandRow="1">
                <a:tableStyleId>{5C22544A-7EE6-4342-B048-85BDC9FD1C3A}</a:tableStyleId>
              </a:tblPr>
              <a:tblGrid>
                <a:gridCol w="2201115">
                  <a:extLst>
                    <a:ext uri="{9D8B030D-6E8A-4147-A177-3AD203B41FA5}">
                      <a16:colId xmlns:a16="http://schemas.microsoft.com/office/drawing/2014/main" val="20000"/>
                    </a:ext>
                  </a:extLst>
                </a:gridCol>
              </a:tblGrid>
              <a:tr h="4696704">
                <a:tc>
                  <a:txBody>
                    <a:bodyPr/>
                    <a:lstStyle/>
                    <a:p>
                      <a:pPr marL="342900" indent="-342900" algn="just">
                        <a:buFont typeface="Wingdings" panose="05000000000000000000" pitchFamily="2" charset="2"/>
                        <a:buChar char="Ø"/>
                      </a:pPr>
                      <a:endParaRPr lang="en-US" sz="1400" b="0" dirty="0">
                        <a:solidFill>
                          <a:schemeClr val="tx1"/>
                        </a:solidFill>
                        <a:latin typeface="+mn-lt"/>
                      </a:endParaRPr>
                    </a:p>
                    <a:p>
                      <a:pPr marL="285750" indent="-285750" algn="just">
                        <a:buFont typeface="Wingdings" panose="05000000000000000000" pitchFamily="2" charset="2"/>
                        <a:buChar char="Ø"/>
                      </a:pPr>
                      <a:r>
                        <a:rPr lang="en-US" sz="1400" b="0" dirty="0">
                          <a:solidFill>
                            <a:schemeClr val="tx1"/>
                          </a:solidFill>
                          <a:latin typeface="+mn-lt"/>
                        </a:rPr>
                        <a:t>Low response rate.</a:t>
                      </a:r>
                    </a:p>
                    <a:p>
                      <a:pPr marL="285750" indent="-285750" algn="just">
                        <a:buFont typeface="Wingdings" panose="05000000000000000000" pitchFamily="2" charset="2"/>
                        <a:buChar char="Ø"/>
                      </a:pPr>
                      <a:r>
                        <a:rPr lang="en-US" sz="1400" b="0" dirty="0">
                          <a:solidFill>
                            <a:schemeClr val="tx1"/>
                          </a:solidFill>
                          <a:latin typeface="+mn-lt"/>
                        </a:rPr>
                        <a:t>Finding difficulty in Maintenance of feedback </a:t>
                      </a:r>
                    </a:p>
                    <a:p>
                      <a:pPr marL="285750" indent="-285750" algn="just">
                        <a:buFont typeface="Wingdings" panose="05000000000000000000" pitchFamily="2" charset="2"/>
                        <a:buChar char="Ø"/>
                      </a:pPr>
                      <a:r>
                        <a:rPr lang="en-US" sz="1400" b="0" dirty="0">
                          <a:solidFill>
                            <a:schemeClr val="tx1"/>
                          </a:solidFill>
                          <a:latin typeface="+mn-lt"/>
                        </a:rPr>
                        <a:t>Storage of response isn’t scalable and prone to damage.</a:t>
                      </a:r>
                    </a:p>
                    <a:p>
                      <a:pPr marL="285750" indent="-285750" algn="just">
                        <a:buFont typeface="Wingdings" panose="05000000000000000000" pitchFamily="2" charset="2"/>
                        <a:buChar char="Ø"/>
                      </a:pPr>
                      <a:r>
                        <a:rPr lang="en-US" sz="1400" b="0" dirty="0">
                          <a:solidFill>
                            <a:schemeClr val="tx1"/>
                          </a:solidFill>
                          <a:latin typeface="+mn-lt"/>
                        </a:rPr>
                        <a:t>Time consuming.</a:t>
                      </a:r>
                    </a:p>
                    <a:p>
                      <a:pPr marL="285750" indent="-285750" algn="just">
                        <a:buFont typeface="Wingdings" panose="05000000000000000000" pitchFamily="2" charset="2"/>
                        <a:buChar char="Ø"/>
                      </a:pPr>
                      <a:r>
                        <a:rPr lang="en-US" sz="1400" b="0" dirty="0">
                          <a:solidFill>
                            <a:schemeClr val="tx1"/>
                          </a:solidFill>
                          <a:latin typeface="+mn-lt"/>
                        </a:rPr>
                        <a:t>More Dependency of manual work.</a:t>
                      </a:r>
                    </a:p>
                    <a:p>
                      <a:pPr marL="285750" indent="-285750" algn="just">
                        <a:buFont typeface="Wingdings" panose="05000000000000000000" pitchFamily="2" charset="2"/>
                        <a:buChar char="Ø"/>
                      </a:pPr>
                      <a:r>
                        <a:rPr lang="en-US" sz="1400" b="0" dirty="0">
                          <a:solidFill>
                            <a:schemeClr val="tx1"/>
                          </a:solidFill>
                          <a:latin typeface="+mn-lt"/>
                        </a:rPr>
                        <a:t>Finding difficulties in evaluation and analyzing the feedback.</a:t>
                      </a:r>
                    </a:p>
                    <a:p>
                      <a:pPr marL="285750" indent="-285750" algn="just">
                        <a:buFont typeface="Wingdings" panose="05000000000000000000" pitchFamily="2" charset="2"/>
                        <a:buChar char="Ø"/>
                      </a:pPr>
                      <a:r>
                        <a:rPr lang="en-US" sz="1400" b="0" dirty="0">
                          <a:solidFill>
                            <a:schemeClr val="tx1"/>
                          </a:solidFill>
                          <a:latin typeface="+mn-lt"/>
                        </a:rPr>
                        <a:t>More time to analyze the data.</a:t>
                      </a:r>
                    </a:p>
                    <a:p>
                      <a:pPr marL="285750" indent="-285750" algn="just">
                        <a:buFont typeface="Wingdings" panose="05000000000000000000" pitchFamily="2" charset="2"/>
                        <a:buChar char="Ø"/>
                      </a:pPr>
                      <a:r>
                        <a:rPr lang="en-US" sz="1400" b="0" dirty="0">
                          <a:solidFill>
                            <a:schemeClr val="tx1"/>
                          </a:solidFill>
                          <a:latin typeface="+mn-lt"/>
                        </a:rPr>
                        <a:t>Further actions cannot be done quickly.</a:t>
                      </a:r>
                    </a:p>
                    <a:p>
                      <a:pPr marL="285750" indent="-285750" algn="just">
                        <a:buFont typeface="Wingdings" panose="05000000000000000000" pitchFamily="2" charset="2"/>
                        <a:buChar char="Ø"/>
                      </a:pPr>
                      <a:r>
                        <a:rPr lang="en-US" sz="1400" b="0" dirty="0">
                          <a:solidFill>
                            <a:schemeClr val="tx1"/>
                          </a:solidFill>
                          <a:latin typeface="+mn-lt"/>
                        </a:rPr>
                        <a:t>Can’t analyze the data over month or week wise.</a:t>
                      </a:r>
                    </a:p>
                    <a:p>
                      <a:pPr algn="just"/>
                      <a:endParaRPr lang="en-US" sz="1400" b="0" dirty="0">
                        <a:solidFill>
                          <a:schemeClr val="tx1"/>
                        </a:solidFill>
                        <a:latin typeface="+mn-lt"/>
                      </a:endParaRPr>
                    </a:p>
                  </a:txBody>
                  <a:tcPr>
                    <a:solidFill>
                      <a:srgbClr val="D5F0FF"/>
                    </a:solidFill>
                  </a:tcPr>
                </a:tc>
                <a:extLst>
                  <a:ext uri="{0D108BD9-81ED-4DB2-BD59-A6C34878D82A}">
                    <a16:rowId xmlns:a16="http://schemas.microsoft.com/office/drawing/2014/main" val="10000"/>
                  </a:ext>
                </a:extLst>
              </a:tr>
            </a:tbl>
          </a:graphicData>
        </a:graphic>
      </p:graphicFrame>
      <p:pic>
        <p:nvPicPr>
          <p:cNvPr id="14" name="Picture 13">
            <a:extLst>
              <a:ext uri="{FF2B5EF4-FFF2-40B4-BE49-F238E27FC236}">
                <a16:creationId xmlns:a16="http://schemas.microsoft.com/office/drawing/2014/main" id="{153A725C-90A1-40BD-9325-A70BA1C2F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80387" y="203618"/>
            <a:ext cx="2497586" cy="2322279"/>
          </a:xfrm>
          <a:prstGeom prst="rect">
            <a:avLst/>
          </a:prstGeom>
        </p:spPr>
      </p:pic>
      <p:pic>
        <p:nvPicPr>
          <p:cNvPr id="16" name="Picture 15">
            <a:extLst>
              <a:ext uri="{FF2B5EF4-FFF2-40B4-BE49-F238E27FC236}">
                <a16:creationId xmlns:a16="http://schemas.microsoft.com/office/drawing/2014/main" id="{B3681D5D-4AA1-4FB8-99BC-3B1E262BE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58334" y="125302"/>
            <a:ext cx="2534382" cy="2534382"/>
          </a:xfrm>
          <a:prstGeom prst="rect">
            <a:avLst/>
          </a:prstGeom>
        </p:spPr>
      </p:pic>
      <p:pic>
        <p:nvPicPr>
          <p:cNvPr id="18" name="Picture 17">
            <a:extLst>
              <a:ext uri="{FF2B5EF4-FFF2-40B4-BE49-F238E27FC236}">
                <a16:creationId xmlns:a16="http://schemas.microsoft.com/office/drawing/2014/main" id="{97A9D2E1-F078-4528-8025-B4C33B399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013195" y="125302"/>
            <a:ext cx="2534384" cy="2534384"/>
          </a:xfrm>
          <a:prstGeom prst="rect">
            <a:avLst/>
          </a:prstGeom>
        </p:spPr>
      </p:pic>
      <p:sp>
        <p:nvSpPr>
          <p:cNvPr id="19" name="TextBox 18">
            <a:extLst>
              <a:ext uri="{FF2B5EF4-FFF2-40B4-BE49-F238E27FC236}">
                <a16:creationId xmlns:a16="http://schemas.microsoft.com/office/drawing/2014/main" id="{3D909056-AADD-49C8-9BAA-5004F76CF8A8}"/>
              </a:ext>
            </a:extLst>
          </p:cNvPr>
          <p:cNvSpPr txBox="1"/>
          <p:nvPr/>
        </p:nvSpPr>
        <p:spPr>
          <a:xfrm>
            <a:off x="2852048" y="2749158"/>
            <a:ext cx="2322279" cy="404870"/>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Ø"/>
              <a:tabLst/>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Feedback is collected only in Notes(Hardcopy)</a:t>
            </a:r>
          </a:p>
        </p:txBody>
      </p:sp>
      <p:sp>
        <p:nvSpPr>
          <p:cNvPr id="20" name="TextBox 19">
            <a:extLst>
              <a:ext uri="{FF2B5EF4-FFF2-40B4-BE49-F238E27FC236}">
                <a16:creationId xmlns:a16="http://schemas.microsoft.com/office/drawing/2014/main" id="{B863FE6D-4474-4895-BA60-8679D2BC5678}"/>
              </a:ext>
            </a:extLst>
          </p:cNvPr>
          <p:cNvSpPr txBox="1"/>
          <p:nvPr/>
        </p:nvSpPr>
        <p:spPr>
          <a:xfrm>
            <a:off x="5945331" y="2635623"/>
            <a:ext cx="3894772" cy="574919"/>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Ø"/>
              <a:tabLst/>
            </a:pPr>
            <a:r>
              <a:rPr lang="en-US" sz="1400" kern="0" dirty="0">
                <a:solidFill>
                  <a:srgbClr val="000000"/>
                </a:solidFill>
                <a:latin typeface="Times New Roman" panose="02020603050405020304" pitchFamily="18" charset="0"/>
                <a:cs typeface="Times New Roman" panose="02020603050405020304" pitchFamily="18" charset="0"/>
              </a:rPr>
              <a:t>They are not maintained properly. Due to this there is a chance of the collected data be lost. Finding difficulties in evaluation and analyzing the feedback.</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314AA64D-41B6-4B7B-8A9F-86ED299EF7B8}"/>
              </a:ext>
            </a:extLst>
          </p:cNvPr>
          <p:cNvPicPr>
            <a:picLocks noChangeAspect="1"/>
          </p:cNvPicPr>
          <p:nvPr/>
        </p:nvPicPr>
        <p:blipFill rotWithShape="1">
          <a:blip r:embed="rId5">
            <a:extLst>
              <a:ext uri="{28A0092B-C50C-407E-A947-70E740481C1C}">
                <a14:useLocalDpi xmlns:a14="http://schemas.microsoft.com/office/drawing/2010/main" val="0"/>
              </a:ext>
            </a:extLst>
          </a:blip>
          <a:srcRect l="6631" r="20806"/>
          <a:stretch/>
        </p:blipFill>
        <p:spPr>
          <a:xfrm rot="5400000">
            <a:off x="6436388" y="3669673"/>
            <a:ext cx="1718245" cy="1700063"/>
          </a:xfrm>
          <a:prstGeom prst="rect">
            <a:avLst/>
          </a:prstGeom>
        </p:spPr>
      </p:pic>
      <p:sp>
        <p:nvSpPr>
          <p:cNvPr id="23" name="TextBox 22">
            <a:extLst>
              <a:ext uri="{FF2B5EF4-FFF2-40B4-BE49-F238E27FC236}">
                <a16:creationId xmlns:a16="http://schemas.microsoft.com/office/drawing/2014/main" id="{074AD5D6-B332-433E-B1E0-45C76F70F3BB}"/>
              </a:ext>
            </a:extLst>
          </p:cNvPr>
          <p:cNvSpPr txBox="1"/>
          <p:nvPr/>
        </p:nvSpPr>
        <p:spPr>
          <a:xfrm>
            <a:off x="8324584" y="3940923"/>
            <a:ext cx="2534384" cy="900250"/>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Ø"/>
              <a:tabLst/>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Waste Management </a:t>
            </a:r>
            <a:r>
              <a:rPr lang="en-US" sz="1400" kern="0" dirty="0">
                <a:solidFill>
                  <a:srgbClr val="000000"/>
                </a:solidFill>
                <a:latin typeface="Times New Roman" panose="02020603050405020304" pitchFamily="18" charset="0"/>
                <a:cs typeface="Times New Roman" panose="02020603050405020304" pitchFamily="18" charset="0"/>
              </a:rPr>
              <a:t>S</a:t>
            </a:r>
            <a:r>
              <a:rPr kumimoji="0" lang="en-US" sz="14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ys</a:t>
            </a:r>
            <a:r>
              <a:rPr lang="en-US" sz="1400" kern="0" dirty="0" err="1">
                <a:solidFill>
                  <a:srgbClr val="000000"/>
                </a:solidFill>
                <a:latin typeface="Times New Roman" panose="02020603050405020304" pitchFamily="18" charset="0"/>
                <a:cs typeface="Times New Roman" panose="02020603050405020304" pitchFamily="18" charset="0"/>
              </a:rPr>
              <a:t>tem</a:t>
            </a:r>
            <a:r>
              <a:rPr lang="en-US" sz="1400" kern="0" dirty="0">
                <a:solidFill>
                  <a:srgbClr val="000000"/>
                </a:solidFill>
                <a:latin typeface="Times New Roman" panose="02020603050405020304" pitchFamily="18" charset="0"/>
                <a:cs typeface="Times New Roman" panose="02020603050405020304" pitchFamily="18" charset="0"/>
              </a:rPr>
              <a:t> also done in manual process. There is a chance of data be lost. Prone to Damage.</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BD901BC3-C658-4ED0-94A4-D6E1137B56D1}"/>
              </a:ext>
            </a:extLst>
          </p:cNvPr>
          <p:cNvPicPr>
            <a:picLocks noChangeAspect="1"/>
          </p:cNvPicPr>
          <p:nvPr/>
        </p:nvPicPr>
        <p:blipFill rotWithShape="1">
          <a:blip r:embed="rId6">
            <a:extLst>
              <a:ext uri="{28A0092B-C50C-407E-A947-70E740481C1C}">
                <a14:useLocalDpi xmlns:a14="http://schemas.microsoft.com/office/drawing/2010/main" val="0"/>
              </a:ext>
            </a:extLst>
          </a:blip>
          <a:srcRect l="10651" r="16144"/>
          <a:stretch/>
        </p:blipFill>
        <p:spPr>
          <a:xfrm>
            <a:off x="2852048" y="3660580"/>
            <a:ext cx="2534384" cy="1557913"/>
          </a:xfrm>
          <a:prstGeom prst="rect">
            <a:avLst/>
          </a:prstGeom>
        </p:spPr>
      </p:pic>
      <p:sp>
        <p:nvSpPr>
          <p:cNvPr id="26" name="Arrow: Right 25">
            <a:extLst>
              <a:ext uri="{FF2B5EF4-FFF2-40B4-BE49-F238E27FC236}">
                <a16:creationId xmlns:a16="http://schemas.microsoft.com/office/drawing/2014/main" id="{879ADD9C-38D6-48B4-99C4-FA465C384D7D}"/>
              </a:ext>
            </a:extLst>
          </p:cNvPr>
          <p:cNvSpPr/>
          <p:nvPr/>
        </p:nvSpPr>
        <p:spPr>
          <a:xfrm>
            <a:off x="5025750" y="1058779"/>
            <a:ext cx="297154" cy="404870"/>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7" name="Arrow: Right 26">
            <a:extLst>
              <a:ext uri="{FF2B5EF4-FFF2-40B4-BE49-F238E27FC236}">
                <a16:creationId xmlns:a16="http://schemas.microsoft.com/office/drawing/2014/main" id="{96A6438D-52A9-4B5B-94A1-91F27EBDBDE6}"/>
              </a:ext>
            </a:extLst>
          </p:cNvPr>
          <p:cNvSpPr/>
          <p:nvPr/>
        </p:nvSpPr>
        <p:spPr>
          <a:xfrm>
            <a:off x="5981847" y="4282662"/>
            <a:ext cx="463633" cy="361527"/>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33941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B9F406-3714-471A-81F9-2CFF37D14B04}"/>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graphicFrame>
        <p:nvGraphicFramePr>
          <p:cNvPr id="8" name="Table 7">
            <a:extLst>
              <a:ext uri="{FF2B5EF4-FFF2-40B4-BE49-F238E27FC236}">
                <a16:creationId xmlns:a16="http://schemas.microsoft.com/office/drawing/2014/main" id="{6606B5EF-6420-49E9-8F68-F149056ECB41}"/>
              </a:ext>
            </a:extLst>
          </p:cNvPr>
          <p:cNvGraphicFramePr>
            <a:graphicFrameLocks noGrp="1"/>
          </p:cNvGraphicFramePr>
          <p:nvPr>
            <p:extLst>
              <p:ext uri="{D42A27DB-BD31-4B8C-83A1-F6EECF244321}">
                <p14:modId xmlns:p14="http://schemas.microsoft.com/office/powerpoint/2010/main" val="2083496922"/>
              </p:ext>
            </p:extLst>
          </p:nvPr>
        </p:nvGraphicFramePr>
        <p:xfrm>
          <a:off x="120979" y="0"/>
          <a:ext cx="3223800" cy="396240"/>
        </p:xfrm>
        <a:graphic>
          <a:graphicData uri="http://schemas.openxmlformats.org/drawingml/2006/table">
            <a:tbl>
              <a:tblPr firstRow="1" bandRow="1">
                <a:tableStyleId>{5C22544A-7EE6-4342-B048-85BDC9FD1C3A}</a:tableStyleId>
              </a:tblPr>
              <a:tblGrid>
                <a:gridCol w="3223800">
                  <a:extLst>
                    <a:ext uri="{9D8B030D-6E8A-4147-A177-3AD203B41FA5}">
                      <a16:colId xmlns:a16="http://schemas.microsoft.com/office/drawing/2014/main" val="20000"/>
                    </a:ext>
                  </a:extLst>
                </a:gridCol>
              </a:tblGrid>
              <a:tr h="370840">
                <a:tc>
                  <a:txBody>
                    <a:bodyPr/>
                    <a:lstStyle/>
                    <a:p>
                      <a:r>
                        <a:rPr lang="en-US" sz="2000" baseline="0" dirty="0">
                          <a:solidFill>
                            <a:schemeClr val="bg1"/>
                          </a:solidFill>
                          <a:latin typeface="+mn-lt"/>
                        </a:rPr>
                        <a:t>Possible Solutions:</a:t>
                      </a:r>
                      <a:endParaRPr lang="en-US" sz="2000" dirty="0">
                        <a:solidFill>
                          <a:schemeClr val="bg1"/>
                        </a:solidFill>
                        <a:latin typeface="+mn-lt"/>
                      </a:endParaRP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6446E7AE-EA46-4BB5-95A9-C6ADCD262827}"/>
              </a:ext>
            </a:extLst>
          </p:cNvPr>
          <p:cNvGraphicFramePr>
            <a:graphicFrameLocks noGrp="1"/>
          </p:cNvGraphicFramePr>
          <p:nvPr>
            <p:extLst>
              <p:ext uri="{D42A27DB-BD31-4B8C-83A1-F6EECF244321}">
                <p14:modId xmlns:p14="http://schemas.microsoft.com/office/powerpoint/2010/main" val="166708217"/>
              </p:ext>
            </p:extLst>
          </p:nvPr>
        </p:nvGraphicFramePr>
        <p:xfrm>
          <a:off x="120978" y="372586"/>
          <a:ext cx="3223800" cy="5425440"/>
        </p:xfrm>
        <a:graphic>
          <a:graphicData uri="http://schemas.openxmlformats.org/drawingml/2006/table">
            <a:tbl>
              <a:tblPr firstRow="1" bandRow="1">
                <a:tableStyleId>{5C22544A-7EE6-4342-B048-85BDC9FD1C3A}</a:tableStyleId>
              </a:tblPr>
              <a:tblGrid>
                <a:gridCol w="3223800">
                  <a:extLst>
                    <a:ext uri="{9D8B030D-6E8A-4147-A177-3AD203B41FA5}">
                      <a16:colId xmlns:a16="http://schemas.microsoft.com/office/drawing/2014/main" val="20000"/>
                    </a:ext>
                  </a:extLst>
                </a:gridCol>
              </a:tblGrid>
              <a:tr h="4864169">
                <a:tc>
                  <a:txBody>
                    <a:bodyPr/>
                    <a:lstStyle/>
                    <a:p>
                      <a:r>
                        <a:rPr lang="en-US" sz="1400" dirty="0">
                          <a:solidFill>
                            <a:schemeClr val="tx1"/>
                          </a:solidFill>
                          <a:latin typeface="Times New Roman" panose="02020603050405020304" pitchFamily="18" charset="0"/>
                          <a:cs typeface="Times New Roman" panose="02020603050405020304" pitchFamily="18" charset="0"/>
                        </a:rPr>
                        <a:t>Raspberry Pi</a:t>
                      </a:r>
                    </a:p>
                    <a:p>
                      <a:endParaRPr lang="en-US" sz="14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0" i="0" dirty="0">
                          <a:solidFill>
                            <a:schemeClr val="tx1"/>
                          </a:solidFill>
                          <a:effectLst/>
                          <a:latin typeface="Times New Roman" panose="02020603050405020304" pitchFamily="18" charset="0"/>
                          <a:cs typeface="Times New Roman" panose="02020603050405020304" pitchFamily="18" charset="0"/>
                        </a:rPr>
                        <a:t>The Raspberry Pi is a low cost, credit-card sized computer that plugs into a computer monitor or TV and uses a standard keyboard and mouse.</a:t>
                      </a:r>
                    </a:p>
                    <a:p>
                      <a:pPr>
                        <a:buFont typeface="Wingdings" panose="05000000000000000000" pitchFamily="2" charset="2"/>
                        <a:buChar char="Ø"/>
                      </a:pPr>
                      <a:r>
                        <a:rPr lang="en-US" sz="1400" b="0" i="0" dirty="0">
                          <a:solidFill>
                            <a:schemeClr val="tx1"/>
                          </a:solidFill>
                          <a:effectLst/>
                          <a:latin typeface="Times New Roman" panose="02020603050405020304" pitchFamily="18" charset="0"/>
                          <a:cs typeface="Times New Roman" panose="02020603050405020304" pitchFamily="18" charset="0"/>
                        </a:rPr>
                        <a:t>Raspberry Pi  has the ability to interact with the outside world.</a:t>
                      </a:r>
                    </a:p>
                    <a:p>
                      <a:pPr>
                        <a:buFont typeface="Wingdings" panose="05000000000000000000" pitchFamily="2" charset="2"/>
                        <a:buNone/>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sz="1400" dirty="0">
                          <a:solidFill>
                            <a:schemeClr val="tx1"/>
                          </a:solidFill>
                          <a:latin typeface="Times New Roman" panose="02020603050405020304" pitchFamily="18" charset="0"/>
                          <a:cs typeface="Times New Roman" panose="02020603050405020304" pitchFamily="18" charset="0"/>
                        </a:rPr>
                        <a:t>Advantages:</a:t>
                      </a:r>
                    </a:p>
                    <a:p>
                      <a:pPr>
                        <a:buFont typeface="Wingdings" panose="05000000000000000000" pitchFamily="2" charset="2"/>
                        <a:buNone/>
                      </a:pPr>
                      <a:endParaRPr lang="en-US" sz="14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Minicomputer, It can do same actions as a PC.</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Moderate cost.</a:t>
                      </a:r>
                    </a:p>
                    <a:p>
                      <a:pPr>
                        <a:buFont typeface="Wingdings" panose="05000000000000000000" pitchFamily="2" charset="2"/>
                        <a:buChar char="Ø"/>
                      </a:pPr>
                      <a:endParaRPr lang="en-US" sz="14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sz="1400" dirty="0">
                          <a:solidFill>
                            <a:schemeClr val="tx1"/>
                          </a:solidFill>
                          <a:latin typeface="Times New Roman" panose="02020603050405020304" pitchFamily="18" charset="0"/>
                          <a:cs typeface="Times New Roman" panose="02020603050405020304" pitchFamily="18" charset="0"/>
                        </a:rPr>
                        <a:t>Disadvantages:</a:t>
                      </a:r>
                    </a:p>
                    <a:p>
                      <a:pPr>
                        <a:buFont typeface="Wingdings" panose="05000000000000000000" pitchFamily="2" charset="2"/>
                        <a:buChar char="Ø"/>
                      </a:pPr>
                      <a:endParaRPr lang="en-US" sz="14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To run this system network connection is needed but it is not possible due to insecure OS.</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Chance of Data leakage through server breakdown.</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It does not come under Bosch Security Standards.</a:t>
                      </a:r>
                    </a:p>
                    <a:p>
                      <a:pPr algn="just"/>
                      <a:endParaRPr lang="en-US" sz="1400" b="0" dirty="0">
                        <a:solidFill>
                          <a:schemeClr val="tx1"/>
                        </a:solidFill>
                        <a:latin typeface="+mn-lt"/>
                      </a:endParaRPr>
                    </a:p>
                  </a:txBody>
                  <a:tcPr>
                    <a:solidFill>
                      <a:srgbClr val="D5F0FF"/>
                    </a:solid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6557E2E8-DBC7-4F19-A2DB-F3A29109D8A7}"/>
              </a:ext>
            </a:extLst>
          </p:cNvPr>
          <p:cNvGraphicFramePr>
            <a:graphicFrameLocks noGrp="1"/>
          </p:cNvGraphicFramePr>
          <p:nvPr>
            <p:extLst>
              <p:ext uri="{D42A27DB-BD31-4B8C-83A1-F6EECF244321}">
                <p14:modId xmlns:p14="http://schemas.microsoft.com/office/powerpoint/2010/main" val="4127612896"/>
              </p:ext>
            </p:extLst>
          </p:nvPr>
        </p:nvGraphicFramePr>
        <p:xfrm>
          <a:off x="3872911" y="198120"/>
          <a:ext cx="3223800" cy="5468280"/>
        </p:xfrm>
        <a:graphic>
          <a:graphicData uri="http://schemas.openxmlformats.org/drawingml/2006/table">
            <a:tbl>
              <a:tblPr firstRow="1" bandRow="1">
                <a:tableStyleId>{5C22544A-7EE6-4342-B048-85BDC9FD1C3A}</a:tableStyleId>
              </a:tblPr>
              <a:tblGrid>
                <a:gridCol w="3223800">
                  <a:extLst>
                    <a:ext uri="{9D8B030D-6E8A-4147-A177-3AD203B41FA5}">
                      <a16:colId xmlns:a16="http://schemas.microsoft.com/office/drawing/2014/main" val="20000"/>
                    </a:ext>
                  </a:extLst>
                </a:gridCol>
              </a:tblGrid>
              <a:tr h="5468280">
                <a:tc>
                  <a:txBody>
                    <a:bodyPr/>
                    <a:lstStyle/>
                    <a:p>
                      <a:r>
                        <a:rPr lang="en-US" sz="1400" b="1" dirty="0">
                          <a:solidFill>
                            <a:schemeClr val="tx1"/>
                          </a:solidFill>
                          <a:latin typeface="Times New Roman" panose="02020603050405020304" pitchFamily="18" charset="0"/>
                          <a:cs typeface="Times New Roman" panose="02020603050405020304" pitchFamily="18" charset="0"/>
                        </a:rPr>
                        <a:t>Outsourcing:</a:t>
                      </a:r>
                    </a:p>
                    <a:p>
                      <a:endParaRPr lang="en-US" sz="14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There is numerous Feedback Management Solutions available in the Market like User Voice, Canny, etc.</a:t>
                      </a:r>
                    </a:p>
                    <a:p>
                      <a:pPr>
                        <a:buFont typeface="Wingdings" panose="05000000000000000000" pitchFamily="2" charset="2"/>
                        <a:buNone/>
                      </a:pPr>
                      <a:endParaRPr lang="en-US" sz="14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sz="1400" b="1" dirty="0">
                          <a:solidFill>
                            <a:schemeClr val="tx1"/>
                          </a:solidFill>
                          <a:latin typeface="Times New Roman" panose="02020603050405020304" pitchFamily="18" charset="0"/>
                          <a:cs typeface="Times New Roman" panose="02020603050405020304" pitchFamily="18" charset="0"/>
                        </a:rPr>
                        <a:t>Advantages:</a:t>
                      </a:r>
                    </a:p>
                    <a:p>
                      <a:pPr>
                        <a:buFont typeface="Wingdings" panose="05000000000000000000" pitchFamily="2" charset="2"/>
                        <a:buNone/>
                      </a:pPr>
                      <a:endParaRPr lang="en-US" sz="14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Less Lead Time.</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Less Manpower.</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Collects and Analyze the feedback effectively.</a:t>
                      </a:r>
                    </a:p>
                    <a:p>
                      <a:pPr>
                        <a:buFont typeface="Wingdings" panose="05000000000000000000" pitchFamily="2" charset="2"/>
                        <a:buChar char="Ø"/>
                      </a:pPr>
                      <a:endParaRPr lang="en-US" sz="1400" b="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sz="1400" b="1" dirty="0">
                          <a:solidFill>
                            <a:schemeClr val="tx1"/>
                          </a:solidFill>
                          <a:latin typeface="Times New Roman" panose="02020603050405020304" pitchFamily="18" charset="0"/>
                          <a:cs typeface="Times New Roman" panose="02020603050405020304" pitchFamily="18" charset="0"/>
                        </a:rPr>
                        <a:t>Disadvantages:</a:t>
                      </a:r>
                    </a:p>
                    <a:p>
                      <a:pPr>
                        <a:buFont typeface="Wingdings" panose="05000000000000000000" pitchFamily="2" charset="2"/>
                        <a:buNone/>
                      </a:pPr>
                      <a:endParaRPr lang="en-US" sz="14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High Cost.</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Chance of Data leakage due the usage of another Server</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It does not come under Bosch Security Standards.</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It does not satisfy the Required System’s requirements.</a:t>
                      </a:r>
                    </a:p>
                    <a:p>
                      <a:pPr algn="just"/>
                      <a:endParaRPr lang="en-US" sz="1400" b="0" dirty="0">
                        <a:solidFill>
                          <a:schemeClr val="tx1"/>
                        </a:solidFill>
                        <a:latin typeface="+mn-lt"/>
                      </a:endParaRPr>
                    </a:p>
                  </a:txBody>
                  <a:tcPr>
                    <a:solidFill>
                      <a:srgbClr val="D5F0FF"/>
                    </a:solid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BA71EDEA-7E28-4177-BB97-A80C11863A8A}"/>
              </a:ext>
            </a:extLst>
          </p:cNvPr>
          <p:cNvGraphicFramePr>
            <a:graphicFrameLocks noGrp="1"/>
          </p:cNvGraphicFramePr>
          <p:nvPr>
            <p:extLst>
              <p:ext uri="{D42A27DB-BD31-4B8C-83A1-F6EECF244321}">
                <p14:modId xmlns:p14="http://schemas.microsoft.com/office/powerpoint/2010/main" val="3970715106"/>
              </p:ext>
            </p:extLst>
          </p:nvPr>
        </p:nvGraphicFramePr>
        <p:xfrm>
          <a:off x="7624846" y="240960"/>
          <a:ext cx="3223800" cy="5425440"/>
        </p:xfrm>
        <a:graphic>
          <a:graphicData uri="http://schemas.openxmlformats.org/drawingml/2006/table">
            <a:tbl>
              <a:tblPr firstRow="1" bandRow="1">
                <a:tableStyleId>{5C22544A-7EE6-4342-B048-85BDC9FD1C3A}</a:tableStyleId>
              </a:tblPr>
              <a:tblGrid>
                <a:gridCol w="3223800">
                  <a:extLst>
                    <a:ext uri="{9D8B030D-6E8A-4147-A177-3AD203B41FA5}">
                      <a16:colId xmlns:a16="http://schemas.microsoft.com/office/drawing/2014/main" val="20000"/>
                    </a:ext>
                  </a:extLst>
                </a:gridCol>
              </a:tblGrid>
              <a:tr h="5425440">
                <a:tc>
                  <a:txBody>
                    <a:bodyPr/>
                    <a:lstStyle/>
                    <a:p>
                      <a:r>
                        <a:rPr lang="en-US" sz="1400" dirty="0">
                          <a:solidFill>
                            <a:schemeClr val="tx1"/>
                          </a:solidFill>
                        </a:rPr>
                        <a:t>Web Forms:</a:t>
                      </a:r>
                    </a:p>
                    <a:p>
                      <a:endParaRPr lang="en-US" sz="1400" b="0" dirty="0">
                        <a:solidFill>
                          <a:schemeClr val="tx1"/>
                        </a:solidFill>
                      </a:endParaRPr>
                    </a:p>
                    <a:p>
                      <a:pPr>
                        <a:buFont typeface="Wingdings" panose="05000000000000000000" pitchFamily="2" charset="2"/>
                        <a:buChar char="Ø"/>
                      </a:pPr>
                      <a:r>
                        <a:rPr lang="en-US" sz="1400" b="0" i="0" dirty="0">
                          <a:solidFill>
                            <a:schemeClr val="tx1"/>
                          </a:solidFill>
                          <a:effectLst/>
                          <a:latin typeface="Times New Roman" panose="02020603050405020304" pitchFamily="18" charset="0"/>
                          <a:cs typeface="Times New Roman" panose="02020603050405020304" pitchFamily="18" charset="0"/>
                        </a:rPr>
                        <a:t>A web form is an online page that allows for user input</a:t>
                      </a:r>
                      <a:r>
                        <a:rPr lang="en-US" sz="1400" b="0" dirty="0">
                          <a:solidFill>
                            <a:schemeClr val="tx1"/>
                          </a:solidFill>
                          <a:latin typeface="Times New Roman" panose="02020603050405020304" pitchFamily="18" charset="0"/>
                          <a:cs typeface="Times New Roman" panose="02020603050405020304" pitchFamily="18" charset="0"/>
                        </a:rPr>
                        <a:t>.</a:t>
                      </a:r>
                      <a:r>
                        <a:rPr lang="en-US" sz="1400" b="0" i="0" dirty="0">
                          <a:solidFill>
                            <a:schemeClr val="tx1"/>
                          </a:solidFill>
                          <a:effectLst/>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1400" b="0" i="0" dirty="0">
                          <a:solidFill>
                            <a:schemeClr val="tx1"/>
                          </a:solidFill>
                          <a:effectLst/>
                          <a:latin typeface="Times New Roman" panose="02020603050405020304" pitchFamily="18" charset="0"/>
                          <a:cs typeface="Times New Roman" panose="02020603050405020304" pitchFamily="18" charset="0"/>
                        </a:rPr>
                        <a:t>It is an interactive page that mimics a paper document or form, where users fill out fields.</a:t>
                      </a:r>
                    </a:p>
                    <a:p>
                      <a:pPr>
                        <a:buFont typeface="Wingdings" panose="05000000000000000000" pitchFamily="2" charset="2"/>
                        <a:buNone/>
                      </a:pPr>
                      <a:endParaRPr lang="en-US" sz="1400" b="0" i="0" dirty="0">
                        <a:solidFill>
                          <a:schemeClr val="tx1"/>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sz="1400" b="1" dirty="0">
                          <a:solidFill>
                            <a:schemeClr val="tx1"/>
                          </a:solidFill>
                          <a:latin typeface="Times New Roman" panose="02020603050405020304" pitchFamily="18" charset="0"/>
                          <a:cs typeface="Times New Roman" panose="02020603050405020304" pitchFamily="18" charset="0"/>
                        </a:rPr>
                        <a:t>Advantages:</a:t>
                      </a:r>
                    </a:p>
                    <a:p>
                      <a:pPr>
                        <a:buFont typeface="Wingdings" panose="05000000000000000000" pitchFamily="2" charset="2"/>
                        <a:buNone/>
                      </a:pPr>
                      <a:endParaRPr lang="en-US" sz="1400" b="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 Less Manpower and efforts.</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Less Lead Time.</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Collects and Analyze the feedback effectively.</a:t>
                      </a:r>
                    </a:p>
                    <a:p>
                      <a:pPr algn="just">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Provides Graphical representation (using Power BI).</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User friendly.</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Satisfies our requirements with the help of existing software.</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It comes under Bosch Security Standards</a:t>
                      </a:r>
                    </a:p>
                    <a:p>
                      <a:pPr>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No Investment.</a:t>
                      </a:r>
                    </a:p>
                    <a:p>
                      <a:pPr algn="just"/>
                      <a:endParaRPr lang="en-US" sz="1400" b="0" dirty="0">
                        <a:solidFill>
                          <a:schemeClr val="tx1"/>
                        </a:solidFill>
                        <a:latin typeface="+mn-lt"/>
                      </a:endParaRPr>
                    </a:p>
                  </a:txBody>
                  <a:tcPr>
                    <a:solidFill>
                      <a:srgbClr val="D5F0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1788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8C3E93-CE13-49FA-9BC9-B78711100826}"/>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6" name="Picture 5">
            <a:extLst>
              <a:ext uri="{FF2B5EF4-FFF2-40B4-BE49-F238E27FC236}">
                <a16:creationId xmlns:a16="http://schemas.microsoft.com/office/drawing/2014/main" id="{BF87D0BB-2845-4E09-B874-6514DDDAE85C}"/>
              </a:ext>
            </a:extLst>
          </p:cNvPr>
          <p:cNvPicPr>
            <a:picLocks noChangeAspect="1"/>
          </p:cNvPicPr>
          <p:nvPr/>
        </p:nvPicPr>
        <p:blipFill>
          <a:blip r:embed="rId2"/>
          <a:stretch>
            <a:fillRect/>
          </a:stretch>
        </p:blipFill>
        <p:spPr>
          <a:xfrm>
            <a:off x="120979" y="503099"/>
            <a:ext cx="5363833" cy="5163301"/>
          </a:xfrm>
          <a:prstGeom prst="rect">
            <a:avLst/>
          </a:prstGeom>
        </p:spPr>
      </p:pic>
      <p:sp>
        <p:nvSpPr>
          <p:cNvPr id="7" name="TextBox 6">
            <a:extLst>
              <a:ext uri="{FF2B5EF4-FFF2-40B4-BE49-F238E27FC236}">
                <a16:creationId xmlns:a16="http://schemas.microsoft.com/office/drawing/2014/main" id="{B7611A50-1AE2-4DB5-83E9-71BFC45AD0A5}"/>
              </a:ext>
            </a:extLst>
          </p:cNvPr>
          <p:cNvSpPr txBox="1"/>
          <p:nvPr/>
        </p:nvSpPr>
        <p:spPr>
          <a:xfrm>
            <a:off x="120979" y="120316"/>
            <a:ext cx="4029916" cy="38278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WEB FORMS’ WORKFLOW</a:t>
            </a:r>
          </a:p>
        </p:txBody>
      </p:sp>
      <p:graphicFrame>
        <p:nvGraphicFramePr>
          <p:cNvPr id="10" name="Table 9">
            <a:extLst>
              <a:ext uri="{FF2B5EF4-FFF2-40B4-BE49-F238E27FC236}">
                <a16:creationId xmlns:a16="http://schemas.microsoft.com/office/drawing/2014/main" id="{08E4F35B-AA40-4836-B3B0-E1CDB75F7A5D}"/>
              </a:ext>
            </a:extLst>
          </p:cNvPr>
          <p:cNvGraphicFramePr>
            <a:graphicFrameLocks noGrp="1"/>
          </p:cNvGraphicFramePr>
          <p:nvPr>
            <p:extLst>
              <p:ext uri="{D42A27DB-BD31-4B8C-83A1-F6EECF244321}">
                <p14:modId xmlns:p14="http://schemas.microsoft.com/office/powerpoint/2010/main" val="869933686"/>
              </p:ext>
            </p:extLst>
          </p:nvPr>
        </p:nvGraphicFramePr>
        <p:xfrm>
          <a:off x="5484812" y="91798"/>
          <a:ext cx="5363834" cy="397042"/>
        </p:xfrm>
        <a:graphic>
          <a:graphicData uri="http://schemas.openxmlformats.org/drawingml/2006/table">
            <a:tbl>
              <a:tblPr firstRow="1" bandRow="1">
                <a:tableStyleId>{5C22544A-7EE6-4342-B048-85BDC9FD1C3A}</a:tableStyleId>
              </a:tblPr>
              <a:tblGrid>
                <a:gridCol w="5363834">
                  <a:extLst>
                    <a:ext uri="{9D8B030D-6E8A-4147-A177-3AD203B41FA5}">
                      <a16:colId xmlns:a16="http://schemas.microsoft.com/office/drawing/2014/main" val="20000"/>
                    </a:ext>
                  </a:extLst>
                </a:gridCol>
              </a:tblGrid>
              <a:tr h="397042">
                <a:tc>
                  <a:txBody>
                    <a:bodyPr/>
                    <a:lstStyle/>
                    <a:p>
                      <a:r>
                        <a:rPr lang="en-US" dirty="0">
                          <a:solidFill>
                            <a:schemeClr val="bg1"/>
                          </a:solidFill>
                        </a:rPr>
                        <a:t>Menu Data Collection:</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AF2AD02C-5929-422E-9352-B123271F9A14}"/>
              </a:ext>
            </a:extLst>
          </p:cNvPr>
          <p:cNvGraphicFramePr>
            <a:graphicFrameLocks noGrp="1"/>
          </p:cNvGraphicFramePr>
          <p:nvPr>
            <p:extLst>
              <p:ext uri="{D42A27DB-BD31-4B8C-83A1-F6EECF244321}">
                <p14:modId xmlns:p14="http://schemas.microsoft.com/office/powerpoint/2010/main" val="4040433958"/>
              </p:ext>
            </p:extLst>
          </p:nvPr>
        </p:nvGraphicFramePr>
        <p:xfrm>
          <a:off x="5484812" y="416648"/>
          <a:ext cx="5363834" cy="1554878"/>
        </p:xfrm>
        <a:graphic>
          <a:graphicData uri="http://schemas.openxmlformats.org/drawingml/2006/table">
            <a:tbl>
              <a:tblPr firstRow="1" bandRow="1">
                <a:tableStyleId>{5C22544A-7EE6-4342-B048-85BDC9FD1C3A}</a:tableStyleId>
              </a:tblPr>
              <a:tblGrid>
                <a:gridCol w="5363834">
                  <a:extLst>
                    <a:ext uri="{9D8B030D-6E8A-4147-A177-3AD203B41FA5}">
                      <a16:colId xmlns:a16="http://schemas.microsoft.com/office/drawing/2014/main" val="20000"/>
                    </a:ext>
                  </a:extLst>
                </a:gridCol>
              </a:tblGrid>
              <a:tr h="1554878">
                <a:tc>
                  <a:txBody>
                    <a:bodyPr/>
                    <a:lstStyle/>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Collected the Canteen Menu from the Canteen Committee.</a:t>
                      </a:r>
                    </a:p>
                    <a:p>
                      <a:pPr marL="285750" indent="-285750" algn="just">
                        <a:buFont typeface="Wingdings" panose="05000000000000000000" pitchFamily="2" charset="2"/>
                        <a:buChar char="Ø"/>
                      </a:pPr>
                      <a:endParaRPr lang="en-US" sz="1400" b="0" dirty="0">
                        <a:solidFill>
                          <a:schemeClr val="tx1"/>
                        </a:solidFill>
                        <a:latin typeface="+mn-lt"/>
                      </a:endParaRPr>
                    </a:p>
                    <a:p>
                      <a:pPr algn="just"/>
                      <a:endParaRPr lang="en-US" sz="1400" dirty="0">
                        <a:solidFill>
                          <a:schemeClr val="tx1"/>
                        </a:solidFill>
                      </a:endParaRPr>
                    </a:p>
                  </a:txBody>
                  <a:tcPr>
                    <a:solidFill>
                      <a:srgbClr val="D5F0FF"/>
                    </a:solidFill>
                  </a:tcPr>
                </a:tc>
                <a:extLst>
                  <a:ext uri="{0D108BD9-81ED-4DB2-BD59-A6C34878D82A}">
                    <a16:rowId xmlns:a16="http://schemas.microsoft.com/office/drawing/2014/main" val="10000"/>
                  </a:ext>
                </a:extLst>
              </a:tr>
            </a:tbl>
          </a:graphicData>
        </a:graphic>
      </p:graphicFrame>
      <p:pic>
        <p:nvPicPr>
          <p:cNvPr id="12" name="Picture 11">
            <a:extLst>
              <a:ext uri="{FF2B5EF4-FFF2-40B4-BE49-F238E27FC236}">
                <a16:creationId xmlns:a16="http://schemas.microsoft.com/office/drawing/2014/main" id="{B7FE0C2C-E993-447B-AE95-16D48AF1A1E4}"/>
              </a:ext>
            </a:extLst>
          </p:cNvPr>
          <p:cNvPicPr/>
          <p:nvPr/>
        </p:nvPicPr>
        <p:blipFill>
          <a:blip r:embed="rId3"/>
          <a:stretch>
            <a:fillRect/>
          </a:stretch>
        </p:blipFill>
        <p:spPr>
          <a:xfrm>
            <a:off x="5484811" y="755762"/>
            <a:ext cx="5363833" cy="1250632"/>
          </a:xfrm>
          <a:prstGeom prst="rect">
            <a:avLst/>
          </a:prstGeom>
        </p:spPr>
      </p:pic>
      <p:graphicFrame>
        <p:nvGraphicFramePr>
          <p:cNvPr id="13" name="Table 12">
            <a:extLst>
              <a:ext uri="{FF2B5EF4-FFF2-40B4-BE49-F238E27FC236}">
                <a16:creationId xmlns:a16="http://schemas.microsoft.com/office/drawing/2014/main" id="{FE0330F8-C7DC-4C1D-AB55-FD8B30FF3F9C}"/>
              </a:ext>
            </a:extLst>
          </p:cNvPr>
          <p:cNvGraphicFramePr>
            <a:graphicFrameLocks noGrp="1"/>
          </p:cNvGraphicFramePr>
          <p:nvPr>
            <p:extLst>
              <p:ext uri="{D42A27DB-BD31-4B8C-83A1-F6EECF244321}">
                <p14:modId xmlns:p14="http://schemas.microsoft.com/office/powerpoint/2010/main" val="3176502996"/>
              </p:ext>
            </p:extLst>
          </p:nvPr>
        </p:nvGraphicFramePr>
        <p:xfrm>
          <a:off x="5484812" y="2183726"/>
          <a:ext cx="5363834" cy="397042"/>
        </p:xfrm>
        <a:graphic>
          <a:graphicData uri="http://schemas.openxmlformats.org/drawingml/2006/table">
            <a:tbl>
              <a:tblPr firstRow="1" bandRow="1">
                <a:tableStyleId>{5C22544A-7EE6-4342-B048-85BDC9FD1C3A}</a:tableStyleId>
              </a:tblPr>
              <a:tblGrid>
                <a:gridCol w="5363834">
                  <a:extLst>
                    <a:ext uri="{9D8B030D-6E8A-4147-A177-3AD203B41FA5}">
                      <a16:colId xmlns:a16="http://schemas.microsoft.com/office/drawing/2014/main" val="20000"/>
                    </a:ext>
                  </a:extLst>
                </a:gridCol>
              </a:tblGrid>
              <a:tr h="397042">
                <a:tc>
                  <a:txBody>
                    <a:bodyPr/>
                    <a:lstStyle/>
                    <a:p>
                      <a:r>
                        <a:rPr lang="en-US" dirty="0">
                          <a:solidFill>
                            <a:schemeClr val="bg1"/>
                          </a:solidFill>
                        </a:rPr>
                        <a:t>Creating MS forms:</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14" name="Table 13">
            <a:extLst>
              <a:ext uri="{FF2B5EF4-FFF2-40B4-BE49-F238E27FC236}">
                <a16:creationId xmlns:a16="http://schemas.microsoft.com/office/drawing/2014/main" id="{0F2A72F7-EA22-480E-9D6A-B7F878AF3D32}"/>
              </a:ext>
            </a:extLst>
          </p:cNvPr>
          <p:cNvGraphicFramePr>
            <a:graphicFrameLocks noGrp="1"/>
          </p:cNvGraphicFramePr>
          <p:nvPr>
            <p:extLst>
              <p:ext uri="{D42A27DB-BD31-4B8C-83A1-F6EECF244321}">
                <p14:modId xmlns:p14="http://schemas.microsoft.com/office/powerpoint/2010/main" val="179306244"/>
              </p:ext>
            </p:extLst>
          </p:nvPr>
        </p:nvGraphicFramePr>
        <p:xfrm>
          <a:off x="5484811" y="2560504"/>
          <a:ext cx="5363834" cy="2757454"/>
        </p:xfrm>
        <a:graphic>
          <a:graphicData uri="http://schemas.openxmlformats.org/drawingml/2006/table">
            <a:tbl>
              <a:tblPr firstRow="1" bandRow="1">
                <a:tableStyleId>{5C22544A-7EE6-4342-B048-85BDC9FD1C3A}</a:tableStyleId>
              </a:tblPr>
              <a:tblGrid>
                <a:gridCol w="5363834">
                  <a:extLst>
                    <a:ext uri="{9D8B030D-6E8A-4147-A177-3AD203B41FA5}">
                      <a16:colId xmlns:a16="http://schemas.microsoft.com/office/drawing/2014/main" val="20000"/>
                    </a:ext>
                  </a:extLst>
                </a:gridCol>
              </a:tblGrid>
              <a:tr h="2757454">
                <a:tc>
                  <a:txBody>
                    <a:bodyPr/>
                    <a:lstStyle/>
                    <a:p>
                      <a:pPr marL="285750" indent="-285750" algn="just">
                        <a:buFont typeface="Wingdings" panose="05000000000000000000" pitchFamily="2" charset="2"/>
                        <a:buChar char="Ø"/>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Microsoft Forms is a simple, lightweight tool that lets you quickly create a form, collect responses in real time and export the results to Excel for further analysis. We have created MS forms for the whole Menu that we have collected from the Canteen Committee.</a:t>
                      </a:r>
                      <a:endParaRPr lang="en-US" sz="1400" b="0" dirty="0">
                        <a:solidFill>
                          <a:schemeClr val="tx1"/>
                        </a:solidFill>
                        <a:latin typeface="Times New Roman" panose="02020603050405020304" pitchFamily="18" charset="0"/>
                        <a:cs typeface="Times New Roman" panose="02020603050405020304" pitchFamily="18" charset="0"/>
                      </a:endParaRPr>
                    </a:p>
                  </a:txBody>
                  <a:tcPr>
                    <a:solidFill>
                      <a:srgbClr val="D5F0FF"/>
                    </a:solidFill>
                  </a:tcPr>
                </a:tc>
                <a:extLst>
                  <a:ext uri="{0D108BD9-81ED-4DB2-BD59-A6C34878D82A}">
                    <a16:rowId xmlns:a16="http://schemas.microsoft.com/office/drawing/2014/main" val="10000"/>
                  </a:ext>
                </a:extLst>
              </a:tr>
            </a:tbl>
          </a:graphicData>
        </a:graphic>
      </p:graphicFrame>
      <p:pic>
        <p:nvPicPr>
          <p:cNvPr id="15" name="Picture 14">
            <a:extLst>
              <a:ext uri="{FF2B5EF4-FFF2-40B4-BE49-F238E27FC236}">
                <a16:creationId xmlns:a16="http://schemas.microsoft.com/office/drawing/2014/main" id="{D6414C24-D40F-4934-A21B-B790B018419D}"/>
              </a:ext>
            </a:extLst>
          </p:cNvPr>
          <p:cNvPicPr/>
          <p:nvPr/>
        </p:nvPicPr>
        <p:blipFill>
          <a:blip r:embed="rId4"/>
          <a:stretch>
            <a:fillRect/>
          </a:stretch>
        </p:blipFill>
        <p:spPr>
          <a:xfrm>
            <a:off x="5484810" y="3497070"/>
            <a:ext cx="5363833" cy="1820888"/>
          </a:xfrm>
          <a:prstGeom prst="rect">
            <a:avLst/>
          </a:prstGeom>
        </p:spPr>
      </p:pic>
    </p:spTree>
    <p:extLst>
      <p:ext uri="{BB962C8B-B14F-4D97-AF65-F5344CB8AC3E}">
        <p14:creationId xmlns:p14="http://schemas.microsoft.com/office/powerpoint/2010/main" val="474118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6E04ED-0F10-4932-BB57-2381D41E5F5C}"/>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graphicFrame>
        <p:nvGraphicFramePr>
          <p:cNvPr id="3" name="Table 2">
            <a:extLst>
              <a:ext uri="{FF2B5EF4-FFF2-40B4-BE49-F238E27FC236}">
                <a16:creationId xmlns:a16="http://schemas.microsoft.com/office/drawing/2014/main" id="{B115BAAA-DB76-43FD-A7E9-A15315E2821E}"/>
              </a:ext>
            </a:extLst>
          </p:cNvPr>
          <p:cNvGraphicFramePr>
            <a:graphicFrameLocks noGrp="1"/>
          </p:cNvGraphicFramePr>
          <p:nvPr>
            <p:extLst>
              <p:ext uri="{D42A27DB-BD31-4B8C-83A1-F6EECF244321}">
                <p14:modId xmlns:p14="http://schemas.microsoft.com/office/powerpoint/2010/main" val="1303762792"/>
              </p:ext>
            </p:extLst>
          </p:nvPr>
        </p:nvGraphicFramePr>
        <p:xfrm>
          <a:off x="1" y="0"/>
          <a:ext cx="10969624" cy="397042"/>
        </p:xfrm>
        <a:graphic>
          <a:graphicData uri="http://schemas.openxmlformats.org/drawingml/2006/table">
            <a:tbl>
              <a:tblPr firstRow="1" bandRow="1">
                <a:tableStyleId>{5C22544A-7EE6-4342-B048-85BDC9FD1C3A}</a:tableStyleId>
              </a:tblPr>
              <a:tblGrid>
                <a:gridCol w="10969624">
                  <a:extLst>
                    <a:ext uri="{9D8B030D-6E8A-4147-A177-3AD203B41FA5}">
                      <a16:colId xmlns:a16="http://schemas.microsoft.com/office/drawing/2014/main" val="20000"/>
                    </a:ext>
                  </a:extLst>
                </a:gridCol>
              </a:tblGrid>
              <a:tr h="397042">
                <a:tc>
                  <a:txBody>
                    <a:bodyPr/>
                    <a:lstStyle/>
                    <a:p>
                      <a:r>
                        <a:rPr lang="en-US" dirty="0">
                          <a:solidFill>
                            <a:schemeClr val="bg1"/>
                          </a:solidFill>
                        </a:rPr>
                        <a:t>Developing web page:</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4" name="Table 3">
            <a:extLst>
              <a:ext uri="{FF2B5EF4-FFF2-40B4-BE49-F238E27FC236}">
                <a16:creationId xmlns:a16="http://schemas.microsoft.com/office/drawing/2014/main" id="{F4A037A3-ED64-4130-9CE7-6498747A7C3A}"/>
              </a:ext>
            </a:extLst>
          </p:cNvPr>
          <p:cNvGraphicFramePr>
            <a:graphicFrameLocks noGrp="1"/>
          </p:cNvGraphicFramePr>
          <p:nvPr>
            <p:extLst>
              <p:ext uri="{D42A27DB-BD31-4B8C-83A1-F6EECF244321}">
                <p14:modId xmlns:p14="http://schemas.microsoft.com/office/powerpoint/2010/main" val="42860795"/>
              </p:ext>
            </p:extLst>
          </p:nvPr>
        </p:nvGraphicFramePr>
        <p:xfrm>
          <a:off x="0" y="397042"/>
          <a:ext cx="10969625" cy="5089358"/>
        </p:xfrm>
        <a:graphic>
          <a:graphicData uri="http://schemas.openxmlformats.org/drawingml/2006/table">
            <a:tbl>
              <a:tblPr firstRow="1" bandRow="1">
                <a:tableStyleId>{5C22544A-7EE6-4342-B048-85BDC9FD1C3A}</a:tableStyleId>
              </a:tblPr>
              <a:tblGrid>
                <a:gridCol w="10969625">
                  <a:extLst>
                    <a:ext uri="{9D8B030D-6E8A-4147-A177-3AD203B41FA5}">
                      <a16:colId xmlns:a16="http://schemas.microsoft.com/office/drawing/2014/main" val="20000"/>
                    </a:ext>
                  </a:extLst>
                </a:gridCol>
              </a:tblGrid>
              <a:tr h="5089358">
                <a:tc>
                  <a:txBody>
                    <a:bodyPr/>
                    <a:lstStyle/>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Next, we have developed a Web page for getting the feedback. For creating a web page, we have used HTML,CSS as Frontend and Java Script as Backend.</a:t>
                      </a:r>
                    </a:p>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The web page consists of home page, Admin page, Feedback, about.</a:t>
                      </a:r>
                    </a:p>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The admin page consists of edit access for the created MS FORMS.</a:t>
                      </a:r>
                    </a:p>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If there is any change in the menu the supervisor will edit the forms using the edit access provided in the admin panel and it will be automatically updated in the corresponding forms.</a:t>
                      </a:r>
                    </a:p>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The feedback page consists of the forms that is to be published by the Supervisor to get the Feedback.</a:t>
                      </a:r>
                      <a:endParaRPr lang="en-US" sz="1400" b="0" dirty="0">
                        <a:solidFill>
                          <a:schemeClr val="tx1"/>
                        </a:solidFill>
                        <a:latin typeface="+mn-lt"/>
                      </a:endParaRPr>
                    </a:p>
                    <a:p>
                      <a:pPr algn="just"/>
                      <a:endParaRPr lang="en-US" sz="1400" dirty="0">
                        <a:solidFill>
                          <a:schemeClr val="tx1"/>
                        </a:solidFill>
                      </a:endParaRPr>
                    </a:p>
                  </a:txBody>
                  <a:tcPr>
                    <a:solidFill>
                      <a:srgbClr val="D5F0FF"/>
                    </a:solidFill>
                  </a:tcPr>
                </a:tc>
                <a:extLst>
                  <a:ext uri="{0D108BD9-81ED-4DB2-BD59-A6C34878D82A}">
                    <a16:rowId xmlns:a16="http://schemas.microsoft.com/office/drawing/2014/main" val="10000"/>
                  </a:ext>
                </a:extLst>
              </a:tr>
            </a:tbl>
          </a:graphicData>
        </a:graphic>
      </p:graphicFrame>
      <p:pic>
        <p:nvPicPr>
          <p:cNvPr id="5" name="Picture 4">
            <a:extLst>
              <a:ext uri="{FF2B5EF4-FFF2-40B4-BE49-F238E27FC236}">
                <a16:creationId xmlns:a16="http://schemas.microsoft.com/office/drawing/2014/main" id="{FE53534A-3CE5-4709-8342-017990CF28BB}"/>
              </a:ext>
            </a:extLst>
          </p:cNvPr>
          <p:cNvPicPr/>
          <p:nvPr/>
        </p:nvPicPr>
        <p:blipFill>
          <a:blip r:embed="rId2"/>
          <a:stretch>
            <a:fillRect/>
          </a:stretch>
        </p:blipFill>
        <p:spPr>
          <a:xfrm>
            <a:off x="96251" y="2618936"/>
            <a:ext cx="4908885" cy="2506514"/>
          </a:xfrm>
          <a:prstGeom prst="rect">
            <a:avLst/>
          </a:prstGeom>
        </p:spPr>
      </p:pic>
      <p:pic>
        <p:nvPicPr>
          <p:cNvPr id="6" name="Picture 5">
            <a:extLst>
              <a:ext uri="{FF2B5EF4-FFF2-40B4-BE49-F238E27FC236}">
                <a16:creationId xmlns:a16="http://schemas.microsoft.com/office/drawing/2014/main" id="{5FEE4A9A-76B2-489F-B2AB-F4093B54DBB8}"/>
              </a:ext>
            </a:extLst>
          </p:cNvPr>
          <p:cNvPicPr/>
          <p:nvPr/>
        </p:nvPicPr>
        <p:blipFill>
          <a:blip r:embed="rId3"/>
          <a:stretch>
            <a:fillRect/>
          </a:stretch>
        </p:blipFill>
        <p:spPr>
          <a:xfrm>
            <a:off x="5388561" y="2618936"/>
            <a:ext cx="5581064" cy="2506515"/>
          </a:xfrm>
          <a:prstGeom prst="rect">
            <a:avLst/>
          </a:prstGeom>
        </p:spPr>
      </p:pic>
      <p:sp>
        <p:nvSpPr>
          <p:cNvPr id="7" name="Arrow: Right 6">
            <a:extLst>
              <a:ext uri="{FF2B5EF4-FFF2-40B4-BE49-F238E27FC236}">
                <a16:creationId xmlns:a16="http://schemas.microsoft.com/office/drawing/2014/main" id="{A8D457E7-B492-46FE-93E2-B850BA8FD599}"/>
              </a:ext>
            </a:extLst>
          </p:cNvPr>
          <p:cNvSpPr/>
          <p:nvPr/>
        </p:nvSpPr>
        <p:spPr>
          <a:xfrm>
            <a:off x="5005136" y="3729789"/>
            <a:ext cx="383424" cy="397043"/>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85247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710074-97C1-44BD-A963-12CEAE03896C}"/>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graphicFrame>
        <p:nvGraphicFramePr>
          <p:cNvPr id="3" name="Table 2">
            <a:extLst>
              <a:ext uri="{FF2B5EF4-FFF2-40B4-BE49-F238E27FC236}">
                <a16:creationId xmlns:a16="http://schemas.microsoft.com/office/drawing/2014/main" id="{CD2E62B1-C66F-4AAA-8B60-9406B344D48D}"/>
              </a:ext>
            </a:extLst>
          </p:cNvPr>
          <p:cNvGraphicFramePr>
            <a:graphicFrameLocks noGrp="1"/>
          </p:cNvGraphicFramePr>
          <p:nvPr>
            <p:extLst>
              <p:ext uri="{D42A27DB-BD31-4B8C-83A1-F6EECF244321}">
                <p14:modId xmlns:p14="http://schemas.microsoft.com/office/powerpoint/2010/main" val="2557725853"/>
              </p:ext>
            </p:extLst>
          </p:nvPr>
        </p:nvGraphicFramePr>
        <p:xfrm>
          <a:off x="1" y="0"/>
          <a:ext cx="10969624" cy="397042"/>
        </p:xfrm>
        <a:graphic>
          <a:graphicData uri="http://schemas.openxmlformats.org/drawingml/2006/table">
            <a:tbl>
              <a:tblPr firstRow="1" bandRow="1">
                <a:tableStyleId>{5C22544A-7EE6-4342-B048-85BDC9FD1C3A}</a:tableStyleId>
              </a:tblPr>
              <a:tblGrid>
                <a:gridCol w="10969624">
                  <a:extLst>
                    <a:ext uri="{9D8B030D-6E8A-4147-A177-3AD203B41FA5}">
                      <a16:colId xmlns:a16="http://schemas.microsoft.com/office/drawing/2014/main" val="20000"/>
                    </a:ext>
                  </a:extLst>
                </a:gridCol>
              </a:tblGrid>
              <a:tr h="397042">
                <a:tc>
                  <a:txBody>
                    <a:bodyPr/>
                    <a:lstStyle/>
                    <a:p>
                      <a:r>
                        <a:rPr lang="en-US" dirty="0">
                          <a:solidFill>
                            <a:schemeClr val="bg1"/>
                          </a:solidFill>
                        </a:rPr>
                        <a:t>Data Collection:</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4" name="Table 3">
            <a:extLst>
              <a:ext uri="{FF2B5EF4-FFF2-40B4-BE49-F238E27FC236}">
                <a16:creationId xmlns:a16="http://schemas.microsoft.com/office/drawing/2014/main" id="{911BD102-9BFB-44B7-A90D-8008688D6DC7}"/>
              </a:ext>
            </a:extLst>
          </p:cNvPr>
          <p:cNvGraphicFramePr>
            <a:graphicFrameLocks noGrp="1"/>
          </p:cNvGraphicFramePr>
          <p:nvPr>
            <p:extLst>
              <p:ext uri="{D42A27DB-BD31-4B8C-83A1-F6EECF244321}">
                <p14:modId xmlns:p14="http://schemas.microsoft.com/office/powerpoint/2010/main" val="1397805363"/>
              </p:ext>
            </p:extLst>
          </p:nvPr>
        </p:nvGraphicFramePr>
        <p:xfrm>
          <a:off x="0" y="397042"/>
          <a:ext cx="10969625" cy="5089358"/>
        </p:xfrm>
        <a:graphic>
          <a:graphicData uri="http://schemas.openxmlformats.org/drawingml/2006/table">
            <a:tbl>
              <a:tblPr firstRow="1" bandRow="1">
                <a:tableStyleId>{5C22544A-7EE6-4342-B048-85BDC9FD1C3A}</a:tableStyleId>
              </a:tblPr>
              <a:tblGrid>
                <a:gridCol w="10969625">
                  <a:extLst>
                    <a:ext uri="{9D8B030D-6E8A-4147-A177-3AD203B41FA5}">
                      <a16:colId xmlns:a16="http://schemas.microsoft.com/office/drawing/2014/main" val="20000"/>
                    </a:ext>
                  </a:extLst>
                </a:gridCol>
              </a:tblGrid>
              <a:tr h="5089358">
                <a:tc>
                  <a:txBody>
                    <a:bodyPr/>
                    <a:lstStyle/>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Once the feedback is collected through the Web page, the next process called Data Collection starts over. We need to collect the data and export it in Excel Files. </a:t>
                      </a:r>
                    </a:p>
                    <a:p>
                      <a:pPr marL="0" marR="0" lvl="0" indent="0" algn="just" defTabSz="914333"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RAW DATA_1:</a:t>
                      </a:r>
                    </a:p>
                    <a:p>
                      <a:pPr algn="just"/>
                      <a:endParaRPr lang="en-US" sz="1400" dirty="0">
                        <a:solidFill>
                          <a:schemeClr val="tx1"/>
                        </a:solidFill>
                      </a:endParaRPr>
                    </a:p>
                    <a:p>
                      <a:pPr algn="just"/>
                      <a:endParaRPr lang="en-US" sz="1400" dirty="0">
                        <a:solidFill>
                          <a:schemeClr val="tx1"/>
                        </a:solidFill>
                      </a:endParaRPr>
                    </a:p>
                    <a:p>
                      <a:pPr algn="just"/>
                      <a:endParaRPr lang="en-US" sz="1400" dirty="0">
                        <a:solidFill>
                          <a:schemeClr val="tx1"/>
                        </a:solidFill>
                      </a:endParaRPr>
                    </a:p>
                    <a:p>
                      <a:pPr algn="just"/>
                      <a:endParaRPr lang="en-US" sz="1400" dirty="0">
                        <a:solidFill>
                          <a:schemeClr val="tx1"/>
                        </a:solidFill>
                      </a:endParaRPr>
                    </a:p>
                    <a:p>
                      <a:pPr algn="just"/>
                      <a:endParaRPr lang="en-US" sz="1400" dirty="0">
                        <a:solidFill>
                          <a:schemeClr val="tx1"/>
                        </a:solidFill>
                      </a:endParaRPr>
                    </a:p>
                    <a:p>
                      <a:pPr algn="just"/>
                      <a:endParaRPr lang="en-US" sz="1400" dirty="0">
                        <a:solidFill>
                          <a:schemeClr val="tx1"/>
                        </a:solidFill>
                      </a:endParaRPr>
                    </a:p>
                    <a:p>
                      <a:pPr algn="just"/>
                      <a:endParaRPr lang="en-US" sz="1400" dirty="0">
                        <a:solidFill>
                          <a:schemeClr val="tx1"/>
                        </a:solidFill>
                      </a:endParaRPr>
                    </a:p>
                    <a:p>
                      <a:pPr algn="just"/>
                      <a:endParaRPr lang="en-US" sz="1400" dirty="0">
                        <a:solidFill>
                          <a:schemeClr val="tx1"/>
                        </a:solidFill>
                      </a:endParaRPr>
                    </a:p>
                    <a:p>
                      <a:pPr algn="just"/>
                      <a:endParaRPr lang="en-US" sz="1400" dirty="0">
                        <a:solidFill>
                          <a:schemeClr val="tx1"/>
                        </a:solidFill>
                      </a:endParaRPr>
                    </a:p>
                    <a:p>
                      <a:pPr marL="0" marR="0" lvl="0" indent="0" algn="just" defTabSz="914333"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mn-lt"/>
                          <a:ea typeface="+mn-ea"/>
                          <a:cs typeface="+mn-cs"/>
                        </a:rPr>
                        <a:t>RAW DATA_2:</a:t>
                      </a:r>
                    </a:p>
                    <a:p>
                      <a:pPr marL="0" marR="0" lvl="0" indent="0" algn="just" defTabSz="914333" rtl="0" eaLnBrk="1" fontAlgn="auto" latinLnBrk="0" hangingPunct="1">
                        <a:lnSpc>
                          <a:spcPct val="100000"/>
                        </a:lnSpc>
                        <a:spcBef>
                          <a:spcPts val="0"/>
                        </a:spcBef>
                        <a:spcAft>
                          <a:spcPts val="0"/>
                        </a:spcAft>
                        <a:buClrTx/>
                        <a:buSzTx/>
                        <a:buFontTx/>
                        <a:buNone/>
                        <a:tabLst/>
                        <a:defRPr/>
                      </a:pPr>
                      <a:endParaRPr lang="en-US" sz="1400" b="1" kern="1200" dirty="0">
                        <a:solidFill>
                          <a:schemeClr val="lt1"/>
                        </a:solidFill>
                        <a:effectLst/>
                        <a:latin typeface="+mn-lt"/>
                        <a:ea typeface="+mn-ea"/>
                        <a:cs typeface="+mn-cs"/>
                      </a:endParaRPr>
                    </a:p>
                    <a:p>
                      <a:pPr algn="just"/>
                      <a:endParaRPr lang="en-US" sz="1400" dirty="0">
                        <a:solidFill>
                          <a:schemeClr val="tx1"/>
                        </a:solidFill>
                      </a:endParaRPr>
                    </a:p>
                  </a:txBody>
                  <a:tcPr>
                    <a:solidFill>
                      <a:srgbClr val="D5F0FF"/>
                    </a:solidFill>
                  </a:tcPr>
                </a:tc>
                <a:extLst>
                  <a:ext uri="{0D108BD9-81ED-4DB2-BD59-A6C34878D82A}">
                    <a16:rowId xmlns:a16="http://schemas.microsoft.com/office/drawing/2014/main" val="10000"/>
                  </a:ext>
                </a:extLst>
              </a:tr>
            </a:tbl>
          </a:graphicData>
        </a:graphic>
      </p:graphicFrame>
      <p:pic>
        <p:nvPicPr>
          <p:cNvPr id="5" name="Picture 4">
            <a:extLst>
              <a:ext uri="{FF2B5EF4-FFF2-40B4-BE49-F238E27FC236}">
                <a16:creationId xmlns:a16="http://schemas.microsoft.com/office/drawing/2014/main" id="{A159588B-7317-49CA-A125-01028C2E211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386120"/>
            <a:ext cx="10969625" cy="1699186"/>
          </a:xfrm>
          <a:prstGeom prst="rect">
            <a:avLst/>
          </a:prstGeom>
          <a:noFill/>
          <a:ln>
            <a:noFill/>
          </a:ln>
        </p:spPr>
      </p:pic>
      <p:pic>
        <p:nvPicPr>
          <p:cNvPr id="6" name="Picture 5">
            <a:extLst>
              <a:ext uri="{FF2B5EF4-FFF2-40B4-BE49-F238E27FC236}">
                <a16:creationId xmlns:a16="http://schemas.microsoft.com/office/drawing/2014/main" id="{1C60B456-07BE-4C8F-826B-10A6BAB5B3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653" y="3450828"/>
            <a:ext cx="10969623" cy="2035572"/>
          </a:xfrm>
          <a:prstGeom prst="rect">
            <a:avLst/>
          </a:prstGeom>
          <a:noFill/>
          <a:ln>
            <a:noFill/>
          </a:ln>
        </p:spPr>
      </p:pic>
    </p:spTree>
    <p:extLst>
      <p:ext uri="{BB962C8B-B14F-4D97-AF65-F5344CB8AC3E}">
        <p14:creationId xmlns:p14="http://schemas.microsoft.com/office/powerpoint/2010/main" val="310091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04E91D-C482-45A0-ACF9-4FBBB428D30B}"/>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graphicFrame>
        <p:nvGraphicFramePr>
          <p:cNvPr id="3" name="Table 2">
            <a:extLst>
              <a:ext uri="{FF2B5EF4-FFF2-40B4-BE49-F238E27FC236}">
                <a16:creationId xmlns:a16="http://schemas.microsoft.com/office/drawing/2014/main" id="{27635C64-8DCE-4BEA-B7D6-883F343EDC9E}"/>
              </a:ext>
            </a:extLst>
          </p:cNvPr>
          <p:cNvGraphicFramePr>
            <a:graphicFrameLocks noGrp="1"/>
          </p:cNvGraphicFramePr>
          <p:nvPr>
            <p:extLst>
              <p:ext uri="{D42A27DB-BD31-4B8C-83A1-F6EECF244321}">
                <p14:modId xmlns:p14="http://schemas.microsoft.com/office/powerpoint/2010/main" val="1192537792"/>
              </p:ext>
            </p:extLst>
          </p:nvPr>
        </p:nvGraphicFramePr>
        <p:xfrm>
          <a:off x="1" y="0"/>
          <a:ext cx="10969624" cy="397042"/>
        </p:xfrm>
        <a:graphic>
          <a:graphicData uri="http://schemas.openxmlformats.org/drawingml/2006/table">
            <a:tbl>
              <a:tblPr firstRow="1" bandRow="1">
                <a:tableStyleId>{5C22544A-7EE6-4342-B048-85BDC9FD1C3A}</a:tableStyleId>
              </a:tblPr>
              <a:tblGrid>
                <a:gridCol w="10969624">
                  <a:extLst>
                    <a:ext uri="{9D8B030D-6E8A-4147-A177-3AD203B41FA5}">
                      <a16:colId xmlns:a16="http://schemas.microsoft.com/office/drawing/2014/main" val="20000"/>
                    </a:ext>
                  </a:extLst>
                </a:gridCol>
              </a:tblGrid>
              <a:tr h="397042">
                <a:tc>
                  <a:txBody>
                    <a:bodyPr/>
                    <a:lstStyle/>
                    <a:p>
                      <a:r>
                        <a:rPr lang="en-US" dirty="0">
                          <a:solidFill>
                            <a:schemeClr val="bg1"/>
                          </a:solidFill>
                        </a:rPr>
                        <a:t>Data Processing:</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4" name="Table 3">
            <a:extLst>
              <a:ext uri="{FF2B5EF4-FFF2-40B4-BE49-F238E27FC236}">
                <a16:creationId xmlns:a16="http://schemas.microsoft.com/office/drawing/2014/main" id="{1F819AB3-0B3A-40F0-A7CB-58EA0BCEE76D}"/>
              </a:ext>
            </a:extLst>
          </p:cNvPr>
          <p:cNvGraphicFramePr>
            <a:graphicFrameLocks noGrp="1"/>
          </p:cNvGraphicFramePr>
          <p:nvPr>
            <p:extLst>
              <p:ext uri="{D42A27DB-BD31-4B8C-83A1-F6EECF244321}">
                <p14:modId xmlns:p14="http://schemas.microsoft.com/office/powerpoint/2010/main" val="2136214536"/>
              </p:ext>
            </p:extLst>
          </p:nvPr>
        </p:nvGraphicFramePr>
        <p:xfrm>
          <a:off x="-1" y="372978"/>
          <a:ext cx="10969625" cy="5293422"/>
        </p:xfrm>
        <a:graphic>
          <a:graphicData uri="http://schemas.openxmlformats.org/drawingml/2006/table">
            <a:tbl>
              <a:tblPr firstRow="1" bandRow="1">
                <a:tableStyleId>{5C22544A-7EE6-4342-B048-85BDC9FD1C3A}</a:tableStyleId>
              </a:tblPr>
              <a:tblGrid>
                <a:gridCol w="10969625">
                  <a:extLst>
                    <a:ext uri="{9D8B030D-6E8A-4147-A177-3AD203B41FA5}">
                      <a16:colId xmlns:a16="http://schemas.microsoft.com/office/drawing/2014/main" val="20000"/>
                    </a:ext>
                  </a:extLst>
                </a:gridCol>
              </a:tblGrid>
              <a:tr h="5293422">
                <a:tc>
                  <a:txBody>
                    <a:bodyPr/>
                    <a:lstStyle/>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As we have created individual forms for every single day of Menu, Data processing is very important process to do.</a:t>
                      </a:r>
                    </a:p>
                    <a:p>
                      <a:pPr marL="285750" marR="0" lvl="0" indent="-285750" algn="just"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This step involves replacing certain values, removing unwanted data, replacing values, splitting columns clearing table formats, using VLOOKUP formula to calculate the shift with respect to time. By using Power Query, we can transform the data (Unpivoting other columns) to get the desired data format.</a:t>
                      </a:r>
                    </a:p>
                    <a:p>
                      <a:r>
                        <a:rPr lang="en-US" sz="1800" b="1" kern="1200" dirty="0">
                          <a:solidFill>
                            <a:schemeClr val="lt1"/>
                          </a:solidFill>
                          <a:effectLst/>
                          <a:latin typeface="+mn-lt"/>
                          <a:ea typeface="+mn-ea"/>
                          <a:cs typeface="+mn-cs"/>
                        </a:rPr>
                        <a:t> </a:t>
                      </a:r>
                    </a:p>
                    <a:p>
                      <a:endParaRPr lang="en-US" sz="1800" b="1" kern="1200" dirty="0">
                        <a:solidFill>
                          <a:schemeClr val="lt1"/>
                        </a:solidFill>
                        <a:effectLst/>
                        <a:latin typeface="+mn-lt"/>
                        <a:ea typeface="+mn-ea"/>
                        <a:cs typeface="+mn-cs"/>
                      </a:endParaRPr>
                    </a:p>
                    <a:p>
                      <a:endParaRPr lang="en-US" sz="1800" b="1" kern="1200" dirty="0">
                        <a:solidFill>
                          <a:schemeClr val="lt1"/>
                        </a:solidFill>
                        <a:effectLst/>
                        <a:latin typeface="+mn-lt"/>
                        <a:ea typeface="+mn-ea"/>
                        <a:cs typeface="+mn-cs"/>
                      </a:endParaRPr>
                    </a:p>
                    <a:p>
                      <a:endParaRPr lang="en-US" sz="1800" b="1" kern="1200" dirty="0">
                        <a:solidFill>
                          <a:schemeClr val="lt1"/>
                        </a:solidFill>
                        <a:effectLst/>
                        <a:latin typeface="+mn-lt"/>
                        <a:ea typeface="+mn-ea"/>
                        <a:cs typeface="+mn-cs"/>
                      </a:endParaRPr>
                    </a:p>
                    <a:p>
                      <a:endParaRPr lang="en-US" sz="1800" b="1" kern="1200" dirty="0">
                        <a:solidFill>
                          <a:schemeClr val="lt1"/>
                        </a:solidFill>
                        <a:effectLst/>
                        <a:latin typeface="+mn-lt"/>
                        <a:ea typeface="+mn-ea"/>
                        <a:cs typeface="+mn-cs"/>
                      </a:endParaRPr>
                    </a:p>
                    <a:p>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                                                                                        </a:t>
                      </a:r>
                      <a:r>
                        <a:rPr lang="en-US" sz="1400" b="1" kern="1200" dirty="0">
                          <a:solidFill>
                            <a:schemeClr val="tx1"/>
                          </a:solidFill>
                          <a:effectLst/>
                          <a:latin typeface="Times New Roman" panose="02020603050405020304" pitchFamily="18" charset="0"/>
                          <a:ea typeface="+mn-ea"/>
                          <a:cs typeface="Times New Roman" panose="02020603050405020304" pitchFamily="18" charset="0"/>
                        </a:rPr>
                        <a:t>We got the desired  Data format by Power Query </a:t>
                      </a:r>
                    </a:p>
                    <a:p>
                      <a:r>
                        <a:rPr lang="en-US" sz="1800" b="1" kern="1200" dirty="0">
                          <a:solidFill>
                            <a:schemeClr val="lt1"/>
                          </a:solidFill>
                          <a:effectLst/>
                          <a:latin typeface="+mn-lt"/>
                          <a:ea typeface="+mn-ea"/>
                          <a:cs typeface="+mn-cs"/>
                        </a:rPr>
                        <a:t>                                   </a:t>
                      </a:r>
                      <a:endParaRPr lang="en-US" sz="1400" dirty="0">
                        <a:solidFill>
                          <a:schemeClr val="tx1"/>
                        </a:solidFill>
                      </a:endParaRPr>
                    </a:p>
                  </a:txBody>
                  <a:tcPr>
                    <a:solidFill>
                      <a:srgbClr val="D5F0FF"/>
                    </a:solidFill>
                  </a:tcPr>
                </a:tc>
                <a:extLst>
                  <a:ext uri="{0D108BD9-81ED-4DB2-BD59-A6C34878D82A}">
                    <a16:rowId xmlns:a16="http://schemas.microsoft.com/office/drawing/2014/main" val="10000"/>
                  </a:ext>
                </a:extLst>
              </a:tr>
            </a:tbl>
          </a:graphicData>
        </a:graphic>
      </p:graphicFrame>
      <p:pic>
        <p:nvPicPr>
          <p:cNvPr id="13" name="Picture 12">
            <a:extLst>
              <a:ext uri="{FF2B5EF4-FFF2-40B4-BE49-F238E27FC236}">
                <a16:creationId xmlns:a16="http://schemas.microsoft.com/office/drawing/2014/main" id="{3541B586-29A6-4D5F-A25C-343652E91B02}"/>
              </a:ext>
            </a:extLst>
          </p:cNvPr>
          <p:cNvPicPr>
            <a:picLocks noChangeAspect="1"/>
          </p:cNvPicPr>
          <p:nvPr/>
        </p:nvPicPr>
        <p:blipFill>
          <a:blip r:embed="rId2"/>
          <a:stretch>
            <a:fillRect/>
          </a:stretch>
        </p:blipFill>
        <p:spPr>
          <a:xfrm>
            <a:off x="890335" y="3852734"/>
            <a:ext cx="8630327" cy="1789602"/>
          </a:xfrm>
          <a:prstGeom prst="rect">
            <a:avLst/>
          </a:prstGeom>
        </p:spPr>
      </p:pic>
      <p:pic>
        <p:nvPicPr>
          <p:cNvPr id="15" name="Picture 14">
            <a:extLst>
              <a:ext uri="{FF2B5EF4-FFF2-40B4-BE49-F238E27FC236}">
                <a16:creationId xmlns:a16="http://schemas.microsoft.com/office/drawing/2014/main" id="{56F7EF08-837D-490E-8CC0-4D8D2062FF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776392"/>
            <a:ext cx="10969625" cy="1699186"/>
          </a:xfrm>
          <a:prstGeom prst="rect">
            <a:avLst/>
          </a:prstGeom>
          <a:noFill/>
          <a:ln>
            <a:noFill/>
          </a:ln>
        </p:spPr>
      </p:pic>
      <p:sp>
        <p:nvSpPr>
          <p:cNvPr id="16" name="Arrow: Down 15">
            <a:extLst>
              <a:ext uri="{FF2B5EF4-FFF2-40B4-BE49-F238E27FC236}">
                <a16:creationId xmlns:a16="http://schemas.microsoft.com/office/drawing/2014/main" id="{7008AFAF-8CA6-4429-8226-8F4612B88CE1}"/>
              </a:ext>
            </a:extLst>
          </p:cNvPr>
          <p:cNvSpPr/>
          <p:nvPr/>
        </p:nvSpPr>
        <p:spPr>
          <a:xfrm>
            <a:off x="5352546" y="3499642"/>
            <a:ext cx="264530" cy="3290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482861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663BF6-04E4-4EE3-960B-08DC102B169E}"/>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graphicFrame>
        <p:nvGraphicFramePr>
          <p:cNvPr id="5" name="Table 4">
            <a:extLst>
              <a:ext uri="{FF2B5EF4-FFF2-40B4-BE49-F238E27FC236}">
                <a16:creationId xmlns:a16="http://schemas.microsoft.com/office/drawing/2014/main" id="{1FE7E412-7F79-465E-A6E9-13BDD6ECDF05}"/>
              </a:ext>
            </a:extLst>
          </p:cNvPr>
          <p:cNvGraphicFramePr>
            <a:graphicFrameLocks noGrp="1"/>
          </p:cNvGraphicFramePr>
          <p:nvPr>
            <p:extLst>
              <p:ext uri="{D42A27DB-BD31-4B8C-83A1-F6EECF244321}">
                <p14:modId xmlns:p14="http://schemas.microsoft.com/office/powerpoint/2010/main" val="3041814018"/>
              </p:ext>
            </p:extLst>
          </p:nvPr>
        </p:nvGraphicFramePr>
        <p:xfrm>
          <a:off x="1" y="0"/>
          <a:ext cx="5317957" cy="397042"/>
        </p:xfrm>
        <a:graphic>
          <a:graphicData uri="http://schemas.openxmlformats.org/drawingml/2006/table">
            <a:tbl>
              <a:tblPr firstRow="1" bandRow="1">
                <a:tableStyleId>{5C22544A-7EE6-4342-B048-85BDC9FD1C3A}</a:tableStyleId>
              </a:tblPr>
              <a:tblGrid>
                <a:gridCol w="5317957">
                  <a:extLst>
                    <a:ext uri="{9D8B030D-6E8A-4147-A177-3AD203B41FA5}">
                      <a16:colId xmlns:a16="http://schemas.microsoft.com/office/drawing/2014/main" val="20000"/>
                    </a:ext>
                  </a:extLst>
                </a:gridCol>
              </a:tblGrid>
              <a:tr h="397042">
                <a:tc>
                  <a:txBody>
                    <a:bodyPr/>
                    <a:lstStyle/>
                    <a:p>
                      <a:r>
                        <a:rPr lang="en-US" dirty="0">
                          <a:solidFill>
                            <a:schemeClr val="bg1"/>
                          </a:solidFill>
                        </a:rPr>
                        <a:t>Data Aggregation:</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179F48DB-7E2B-4B01-B0C2-F8DC2167E415}"/>
              </a:ext>
            </a:extLst>
          </p:cNvPr>
          <p:cNvGraphicFramePr>
            <a:graphicFrameLocks noGrp="1"/>
          </p:cNvGraphicFramePr>
          <p:nvPr>
            <p:extLst>
              <p:ext uri="{D42A27DB-BD31-4B8C-83A1-F6EECF244321}">
                <p14:modId xmlns:p14="http://schemas.microsoft.com/office/powerpoint/2010/main" val="846500119"/>
              </p:ext>
            </p:extLst>
          </p:nvPr>
        </p:nvGraphicFramePr>
        <p:xfrm>
          <a:off x="-1" y="372978"/>
          <a:ext cx="5317959" cy="2468880"/>
        </p:xfrm>
        <a:graphic>
          <a:graphicData uri="http://schemas.openxmlformats.org/drawingml/2006/table">
            <a:tbl>
              <a:tblPr firstRow="1" bandRow="1">
                <a:tableStyleId>{5C22544A-7EE6-4342-B048-85BDC9FD1C3A}</a:tableStyleId>
              </a:tblPr>
              <a:tblGrid>
                <a:gridCol w="5317959">
                  <a:extLst>
                    <a:ext uri="{9D8B030D-6E8A-4147-A177-3AD203B41FA5}">
                      <a16:colId xmlns:a16="http://schemas.microsoft.com/office/drawing/2014/main" val="20000"/>
                    </a:ext>
                  </a:extLst>
                </a:gridCol>
              </a:tblGrid>
              <a:tr h="2277998">
                <a:tc>
                  <a:txBody>
                    <a:bodyPr/>
                    <a:lstStyle/>
                    <a:p>
                      <a:pPr marL="285750" lvl="0" indent="-285750">
                        <a:buFont typeface="Wingdings" panose="05000000000000000000" pitchFamily="2" charset="2"/>
                        <a:buChar char="Ø"/>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Data Aggregation is a process of gathering the data from multiple sources and compiling, formatting, and processing the data further in a summarized form.</a:t>
                      </a:r>
                    </a:p>
                    <a:p>
                      <a:pPr marL="285750" lvl="0" indent="-285750">
                        <a:buFont typeface="Wingdings" panose="05000000000000000000" pitchFamily="2" charset="2"/>
                        <a:buChar char="Ø"/>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It is used to analyze data statistically. </a:t>
                      </a:r>
                    </a:p>
                    <a:p>
                      <a:pPr marL="285750" lvl="0" indent="-285750">
                        <a:buFont typeface="Wingdings" panose="05000000000000000000" pitchFamily="2" charset="2"/>
                        <a:buChar char="Ø"/>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After Data Processing is done,  we need to aggregate all the data in a Single Excel file (Master file)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ie</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copy paste all the contents that is in the power query to a single master excel file to load it to the Power BI.</a:t>
                      </a:r>
                    </a:p>
                    <a:p>
                      <a:pPr marL="285750" lvl="0" indent="-285750">
                        <a:buFont typeface="Wingdings" panose="05000000000000000000" pitchFamily="2" charset="2"/>
                        <a:buChar char="Ø"/>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Repeat the same way of data processing for every single feedback file.</a:t>
                      </a:r>
                    </a:p>
                    <a:p>
                      <a:pPr marL="0" marR="0" lvl="0" indent="0" algn="l" defTabSz="91433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b="0" kern="1200" dirty="0">
                          <a:solidFill>
                            <a:schemeClr val="lt1"/>
                          </a:solidFill>
                          <a:effectLst/>
                          <a:latin typeface="Times New Roman" panose="02020603050405020304" pitchFamily="18" charset="0"/>
                          <a:ea typeface="+mn-ea"/>
                          <a:cs typeface="Times New Roman" panose="02020603050405020304" pitchFamily="18" charset="0"/>
                        </a:rPr>
                        <a:t>.</a:t>
                      </a:r>
                      <a:endParaRPr lang="en-US" sz="1600" b="0" dirty="0">
                        <a:solidFill>
                          <a:schemeClr val="tx1"/>
                        </a:solidFill>
                        <a:latin typeface="Times New Roman" panose="02020603050405020304" pitchFamily="18" charset="0"/>
                        <a:cs typeface="Times New Roman" panose="02020603050405020304" pitchFamily="18" charset="0"/>
                      </a:endParaRPr>
                    </a:p>
                  </a:txBody>
                  <a:tcPr>
                    <a:solidFill>
                      <a:srgbClr val="D5F0FF"/>
                    </a:solidFill>
                  </a:tcPr>
                </a:tc>
                <a:extLst>
                  <a:ext uri="{0D108BD9-81ED-4DB2-BD59-A6C34878D82A}">
                    <a16:rowId xmlns:a16="http://schemas.microsoft.com/office/drawing/2014/main" val="10000"/>
                  </a:ext>
                </a:extLst>
              </a:tr>
            </a:tbl>
          </a:graphicData>
        </a:graphic>
      </p:graphicFrame>
      <p:pic>
        <p:nvPicPr>
          <p:cNvPr id="8" name="Picture 7">
            <a:extLst>
              <a:ext uri="{FF2B5EF4-FFF2-40B4-BE49-F238E27FC236}">
                <a16:creationId xmlns:a16="http://schemas.microsoft.com/office/drawing/2014/main" id="{E655EF45-142A-4C2C-A70F-75E3A440D8A8}"/>
              </a:ext>
            </a:extLst>
          </p:cNvPr>
          <p:cNvPicPr/>
          <p:nvPr/>
        </p:nvPicPr>
        <p:blipFill>
          <a:blip r:embed="rId2"/>
          <a:stretch>
            <a:fillRect/>
          </a:stretch>
        </p:blipFill>
        <p:spPr>
          <a:xfrm>
            <a:off x="5775159" y="1"/>
            <a:ext cx="5194466" cy="2683041"/>
          </a:xfrm>
          <a:prstGeom prst="rect">
            <a:avLst/>
          </a:prstGeom>
        </p:spPr>
      </p:pic>
      <p:sp>
        <p:nvSpPr>
          <p:cNvPr id="10" name="Arrow: Right 9">
            <a:extLst>
              <a:ext uri="{FF2B5EF4-FFF2-40B4-BE49-F238E27FC236}">
                <a16:creationId xmlns:a16="http://schemas.microsoft.com/office/drawing/2014/main" id="{85E3BABC-1B37-4719-9E85-2A1353F441E9}"/>
              </a:ext>
            </a:extLst>
          </p:cNvPr>
          <p:cNvSpPr/>
          <p:nvPr/>
        </p:nvSpPr>
        <p:spPr>
          <a:xfrm>
            <a:off x="5317958" y="1431758"/>
            <a:ext cx="457201" cy="397042"/>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aphicFrame>
        <p:nvGraphicFramePr>
          <p:cNvPr id="11" name="Table 10">
            <a:extLst>
              <a:ext uri="{FF2B5EF4-FFF2-40B4-BE49-F238E27FC236}">
                <a16:creationId xmlns:a16="http://schemas.microsoft.com/office/drawing/2014/main" id="{EA86998D-06BD-42F0-B0EC-5FD0AE99C603}"/>
              </a:ext>
            </a:extLst>
          </p:cNvPr>
          <p:cNvGraphicFramePr>
            <a:graphicFrameLocks noGrp="1"/>
          </p:cNvGraphicFramePr>
          <p:nvPr>
            <p:extLst>
              <p:ext uri="{D42A27DB-BD31-4B8C-83A1-F6EECF244321}">
                <p14:modId xmlns:p14="http://schemas.microsoft.com/office/powerpoint/2010/main" val="972809902"/>
              </p:ext>
            </p:extLst>
          </p:nvPr>
        </p:nvGraphicFramePr>
        <p:xfrm>
          <a:off x="-1" y="2593195"/>
          <a:ext cx="5317957" cy="397042"/>
        </p:xfrm>
        <a:graphic>
          <a:graphicData uri="http://schemas.openxmlformats.org/drawingml/2006/table">
            <a:tbl>
              <a:tblPr firstRow="1" bandRow="1">
                <a:tableStyleId>{5C22544A-7EE6-4342-B048-85BDC9FD1C3A}</a:tableStyleId>
              </a:tblPr>
              <a:tblGrid>
                <a:gridCol w="5317957">
                  <a:extLst>
                    <a:ext uri="{9D8B030D-6E8A-4147-A177-3AD203B41FA5}">
                      <a16:colId xmlns:a16="http://schemas.microsoft.com/office/drawing/2014/main" val="20000"/>
                    </a:ext>
                  </a:extLst>
                </a:gridCol>
              </a:tblGrid>
              <a:tr h="397042">
                <a:tc>
                  <a:txBody>
                    <a:bodyPr/>
                    <a:lstStyle/>
                    <a:p>
                      <a:r>
                        <a:rPr lang="en-US" dirty="0">
                          <a:solidFill>
                            <a:schemeClr val="bg1"/>
                          </a:solidFill>
                        </a:rPr>
                        <a:t>Data Analyzation Using Power BI:</a:t>
                      </a:r>
                    </a:p>
                  </a:txBody>
                  <a:tcPr>
                    <a:solidFill>
                      <a:schemeClr val="accent1"/>
                    </a:solid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0A0B7CD8-1EAE-4668-8B15-03D2F644D21F}"/>
              </a:ext>
            </a:extLst>
          </p:cNvPr>
          <p:cNvGraphicFramePr>
            <a:graphicFrameLocks noGrp="1"/>
          </p:cNvGraphicFramePr>
          <p:nvPr>
            <p:extLst>
              <p:ext uri="{D42A27DB-BD31-4B8C-83A1-F6EECF244321}">
                <p14:modId xmlns:p14="http://schemas.microsoft.com/office/powerpoint/2010/main" val="61898574"/>
              </p:ext>
            </p:extLst>
          </p:nvPr>
        </p:nvGraphicFramePr>
        <p:xfrm>
          <a:off x="0" y="2881964"/>
          <a:ext cx="5317959" cy="2784436"/>
        </p:xfrm>
        <a:graphic>
          <a:graphicData uri="http://schemas.openxmlformats.org/drawingml/2006/table">
            <a:tbl>
              <a:tblPr firstRow="1" bandRow="1">
                <a:tableStyleId>{5C22544A-7EE6-4342-B048-85BDC9FD1C3A}</a:tableStyleId>
              </a:tblPr>
              <a:tblGrid>
                <a:gridCol w="5317959">
                  <a:extLst>
                    <a:ext uri="{9D8B030D-6E8A-4147-A177-3AD203B41FA5}">
                      <a16:colId xmlns:a16="http://schemas.microsoft.com/office/drawing/2014/main" val="20000"/>
                    </a:ext>
                  </a:extLst>
                </a:gridCol>
              </a:tblGrid>
              <a:tr h="2784436">
                <a:tc>
                  <a:txBody>
                    <a:bodyPr/>
                    <a:lstStyle/>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Power BI is a Data Visualization and Business Intelligence tool that converts data from different data sources such as Excel workbooks, SQL databases etc., to obtain Interactive Dashboards and BI reports. </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In our case we have our dataset in Excel workbook. We need to import the data and load it into the Power BI.</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Once it is done our data is ready for visualization.</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We have used the Line and Stacked Column Chart for viewing the results.</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We have provided the data range control and shift range as filters to filter the chart to see the desired result which makes the Power BI Report effective.</a:t>
                      </a:r>
                      <a:endParaRPr lang="en-US" sz="1400" b="0" dirty="0">
                        <a:solidFill>
                          <a:schemeClr val="tx1"/>
                        </a:solidFill>
                        <a:latin typeface="Times New Roman" panose="02020603050405020304" pitchFamily="18" charset="0"/>
                        <a:cs typeface="Times New Roman" panose="02020603050405020304" pitchFamily="18" charset="0"/>
                      </a:endParaRPr>
                    </a:p>
                  </a:txBody>
                  <a:tcPr>
                    <a:solidFill>
                      <a:srgbClr val="D5F0FF"/>
                    </a:solidFill>
                  </a:tcPr>
                </a:tc>
                <a:extLst>
                  <a:ext uri="{0D108BD9-81ED-4DB2-BD59-A6C34878D82A}">
                    <a16:rowId xmlns:a16="http://schemas.microsoft.com/office/drawing/2014/main" val="10000"/>
                  </a:ext>
                </a:extLst>
              </a:tr>
            </a:tbl>
          </a:graphicData>
        </a:graphic>
      </p:graphicFrame>
      <p:sp>
        <p:nvSpPr>
          <p:cNvPr id="13" name="Arrow: Right 12">
            <a:extLst>
              <a:ext uri="{FF2B5EF4-FFF2-40B4-BE49-F238E27FC236}">
                <a16:creationId xmlns:a16="http://schemas.microsoft.com/office/drawing/2014/main" id="{978A3F72-B4A6-41A3-9DF7-1EFD238FBAA7}"/>
              </a:ext>
            </a:extLst>
          </p:cNvPr>
          <p:cNvSpPr/>
          <p:nvPr/>
        </p:nvSpPr>
        <p:spPr>
          <a:xfrm>
            <a:off x="5304336" y="4035049"/>
            <a:ext cx="347330" cy="360378"/>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6" name="Picture 15">
            <a:extLst>
              <a:ext uri="{FF2B5EF4-FFF2-40B4-BE49-F238E27FC236}">
                <a16:creationId xmlns:a16="http://schemas.microsoft.com/office/drawing/2014/main" id="{BBCE34C0-CAEF-468B-ABC0-E616F92643C3}"/>
              </a:ext>
            </a:extLst>
          </p:cNvPr>
          <p:cNvPicPr>
            <a:picLocks noChangeAspect="1"/>
          </p:cNvPicPr>
          <p:nvPr/>
        </p:nvPicPr>
        <p:blipFill>
          <a:blip r:embed="rId3"/>
          <a:stretch>
            <a:fillRect/>
          </a:stretch>
        </p:blipFill>
        <p:spPr>
          <a:xfrm>
            <a:off x="5651666" y="2732614"/>
            <a:ext cx="5317957" cy="2965248"/>
          </a:xfrm>
          <a:prstGeom prst="rect">
            <a:avLst/>
          </a:prstGeom>
        </p:spPr>
      </p:pic>
    </p:spTree>
    <p:extLst>
      <p:ext uri="{BB962C8B-B14F-4D97-AF65-F5344CB8AC3E}">
        <p14:creationId xmlns:p14="http://schemas.microsoft.com/office/powerpoint/2010/main" val="1734247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LTEMPLATEVERSION" val="2.0"/>
  <p:tag name="MLLANGUAGE" val="eng"/>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SAXMLCOMPANYNAME" val="bosch"/>
  <p:tag name="SAXMLTEMPLATE" val="presentation_169"/>
  <p:tag name="SAXCONVERTED" val="2"/>
  <p:tag name="SAXCONVERSION" val="2"/>
</p:tagLst>
</file>

<file path=ppt/tags/tag2.xml><?xml version="1.0" encoding="utf-8"?>
<p:tagLst xmlns:a="http://schemas.openxmlformats.org/drawingml/2006/main" xmlns:r="http://schemas.openxmlformats.org/officeDocument/2006/relationships" xmlns:p="http://schemas.openxmlformats.org/presentationml/2006/main">
  <p:tag name="SAXCONVERTED" val="2"/>
</p:tagLst>
</file>

<file path=ppt/tags/tag3.xml><?xml version="1.0" encoding="utf-8"?>
<p:tagLst xmlns:a="http://schemas.openxmlformats.org/drawingml/2006/main" xmlns:r="http://schemas.openxmlformats.org/officeDocument/2006/relationships" xmlns:p="http://schemas.openxmlformats.org/presentationml/2006/main">
  <p:tag name="SAXCONVERTED" val="2"/>
</p:tagLst>
</file>

<file path=ppt/tags/tag4.xml><?xml version="1.0" encoding="utf-8"?>
<p:tagLst xmlns:a="http://schemas.openxmlformats.org/drawingml/2006/main" xmlns:r="http://schemas.openxmlformats.org/officeDocument/2006/relationships" xmlns:p="http://schemas.openxmlformats.org/presentationml/2006/main">
  <p:tag name="SAXCONVERTED" val="2"/>
</p:tagLst>
</file>

<file path=ppt/theme/theme1.xml><?xml version="1.0" encoding="utf-8"?>
<a:theme xmlns:a="http://schemas.openxmlformats.org/drawingml/2006/main" name="Bosch 2022">
  <a:themeElements>
    <a:clrScheme name="Bosch Blue">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0.png"/></Relationships>
</file>

<file path=ppt/webextensions/webextension1.xml><?xml version="1.0" encoding="utf-8"?>
<we:webextension xmlns:we="http://schemas.microsoft.com/office/webextensions/webextension/2010/11" id="{4AAF0EF9-BB1C-40BA-BF0E-4193811CBBCB}">
  <we:reference id="ad3bb869-dfe9-409b-95f2-98016482b42b" version="2.0.0.3" store="EXCatalog" storeType="EXCatalog"/>
  <we:alternateReferences>
    <we:reference id="WA200003233" version="2.0.0.3" store="en-US" storeType="OMEX"/>
  </we:alternateReferences>
  <we:properties>
    <we:property name="creatorTenantId" value="&quot;0ae51e19-07c8-4e4b-bb6d-648ee58410f4&quot;"/>
    <we:property name="reportUrl" value="&quot;/groups/me/reports/90ae2015-58e8-4847-b1ad-816996a9b8d5/ReportSection?bookmarkGuid=c112c8ba-99fb-4d44-9085-d7b6b3bbaf3a&amp;bookmarkUsage=1&amp;ctid=0ae51e19-07c8-4e4b-bb6d-648ee58410f4&amp;fromEntryPoint=export&quot;"/>
    <we:property name="reportName" value="&quot;cnn&quot;"/>
    <we:property name="reportState" value="&quot;CONNECTED&quot;"/>
    <we:property name="embedUrl" value="&quot;/reportEmbed?reportId=90ae2015-58e8-4847-b1ad-816996a9b8d5&amp;config=eyJjbHVzdGVyVXJsIjoiaHR0cHM6Ly9XQUJJLU5PUlRILUVVUk9QRS1MLVBSSU1BUlktcmVkaXJlY3QuYW5hbHlzaXMud2luZG93cy5uZXQiLCJlbWJlZEZlYXR1cmVzIjp7Im1vZGVybkVtYmVkIjp0cnVlLCJ1c2FnZU1ldHJpY3NWTmV4dCI6dHJ1ZSwic2tpcFF1ZXJ5RGF0YVNhYVNFbWJlZCI6dHJ1ZSwic2tpcFF1ZXJ5RGF0YVBhYVNFbWJlZCI6dHJ1ZSwic2tpcFF1ZXJ5RGF0YUV4cG9ydFRvIjp0cnVlfX0%3D&amp;disableSensitivityBanner=true&quot;"/>
    <we:property name="pageName" value="&quot;ReportSection&quot;"/>
    <we:property name="pageDisplayName" value="&quot;Page 1&quot;"/>
    <we:property name="datasetId" value="&quot;9a5db3ad-ff24-4ad0-be9c-da16031d6879&quot;"/>
    <we:property name="backgroundColor" value="&quot;rgb(255,255,255)&quot;"/>
    <we:property name="bookmark" value="&quot;H4sIAAAAAAAAA+VYTW/bOBD9KwEvbQFtQUmUZOXmOG6QbdIGTpDFYpEDRY5sNpJoSHQSb+D/vkN9OHFqN9mt07rYgwFzSM7Me3wkh7onUlXTjM8/8RzIPjnQ+jrn5fWeSxxSrNpCRhM/FDQWIgxpGCecBThKT43SRUX274nh5RjMpapmPLMO0fjXlUN4lp3xsW2lPKvAIVMoK13wTP0NzWDsMuUMFg6Bu2mmS25dnhtuwLq9weHYxlTc9z5G5MKoGzgHYRrrCKa6NF3bIVXzr05ptc86qwMOdGG4KtCxtflpLw1SN/WiIA4Z0CgMEmtPVWbaIcl8eDctEQ+inE8tLX15wwsBktRJl1BVbYT+eFzCmHcBhyudA53N8jX2cz0rBYwgrbsKo8wcY5xPAIy/99Z7RxZIzlmpkbq2R6WmNn6YFS043zYn+nZQAjInyT5dXKGlUsU4a4l+YOCiQSF4aRHo5AtSZJEurBPqpcB7Io1dFnMZghtz+iwhAww61qUSGOYpJ9uH/S9xVpkSUK4gJTmgXO2fMaAS7CQEM22CKageAK/+u+zk6CH5pc7rae3+qTDCOhgOafLATB3yxwRKqGehDKXqhHL8hJ+qHfIC5ppGHX8DYRj2kmezekui1xNlGsT3jRlHvjlAOq9TXpm93/aO3tg5VygG+7OzJTd8DUG5ljWFUIthveNDnCH1bWF9Nh67PYyJfnm0WZcZbl8wV42uI3AjwWI/DKSX9Nw4ls/r+udu9A/D4eFBf/DxyV53t7LXsVFKKA/mNd5DVXbnJEp7uEtYG9F4TMiYpSkVkWQyiSFhcseX73TYP7n482z4akc1E8xNeqGHF3Mv5hELKfd34qheQb4K1dmRxXn53tqVjC/6o6PhxRbOggyLHyywxDXIJreBzhM9mPDS/LJHxIZbpRX7fKv3yiN110fTRI0nGf6MnV9B1rGEIe3NecqndZSlv/dLB3ZIJdDxsWyIyqe8VFVHW9f6qAq7sg45gdS82j4ddRDW3eNSV3x5hztYPhneVgXkfJa/fQSuW6V35MouS3MWPaR5upx5/2gTbffif7xADp6dYgKyRnJsIG9CKQnWj2pLjl9vERxyY82tuLCSIbZ3We34VKSSyl7gQeAHcRKEwt3x63LD9vb+R9WO11U7MmSB9EFSIQKaxFTSyKtPl2+hNnBnEn33dZ0QJB4XEiiNPUr9WDDf4896Uzm+27/2FaaSgcd6LiSulDG683b9vXxovyW8Rg22UVTuTxHVepyNoCijrJcwn3I3oBC5jAe9/y4ojydYgfuUscSPokhyP/kOefIe6sh1I4o1fswhFvELPsH8iDJ2Seg2Pzh8x2P6AMwtwMpb+qUC3DIlGwuuV3jGtyGbew0AGDAZujEXQcKiiNIf+XVqePr59+OnCdbG48HnT3vffO+8chb9y+Gof7TuyfWsXvNZZtQI56x5Zdasr9OxnplqygWc8QLW6Bnx8UKCfEbT9VfhpZ4Xi38ACW7wBZUWAAA=&quot;"/>
    <we:property name="initialStateBookmark" value="&quot;H4sIAAAAAAAAA+VYbW/bNhD+K4G+tAOMgZKot3xTHLXo0rzACQIMQ1AcyZPDRhYFik7iBf7vIyW7rVOnzjan8TB/Eo/U3T3HR/fiB0/ItqlgdgIT9Pa9A6VuJqBv9nxv4NUL2enp0XE+Ovp0kh8XVqwaI1XdevsPngE9RnMp2ylUToMV/nE18KCqzmDsViVULQ68BnWraqjkn9gftltGT3E+8PC+qZQGp/LcgEGn9tYet2tr2/81tBaBG3mL58hNLx1ho7RZrgde2z91Lq3uOWWdwaGqDcjaKnaysEzLqPTLIImymCJJ4og5eSkrszjCZsV9oy0ei3LWuDjk4hZqjsLrnNbYtgsL+XiscQxLg8XK5lBV08ka+bmaao4jLLut2kgzszbOrxFNuPc2+MWb2+CcaWVDt9iRpemE76b1AlzoltfqbqjRRk54+2R+ZSWtrMfVItBfI3DRo+CgHQLFPtsQOaRzp4QEJULKy8ynGYgY/QzIxoAMrdGx0pJbM49jsn3YfxNnW0mOegWpN0FLV/cgwECHpOktSez3lei2sQP64H2UFnyv+xKqqVP75tC+IdRd/cY6ZX9XzrWen9brz98QsXuj7axsOxhX/Z0l6CecZmEciYClfpaJzXf2uiR+VxSHB/nw6BGP/a3w2C60QH0w6/AeSr3MAcHgkduvjLUnTUC5yGhZEp4IKliGjIodv77jIv948ftZ8WJpiHLqszQOYk7SDBIaEwh3Ig2tIF+FOtiRy3n+t7UrHl/ko/fFxRZyQWULu20e+A2K3rehmjA1vAZt/rMp4omqsiD7bKt15Rt296UlJLwURKRRgFEYZSyKub/juemJWAb/o9ISLEuLiGkkQhSE84iwjAiSBE71D1EbvDdM3X+flCMWABdISBYQEmachgFs1CYndgD4XldcCooBTX1kvhCZVRfseuN96IaSlyh4T5LKfxVSrcfZE4pQQlNGQwJ+RDDxKUTpPydUAMy2OyGhlIVJkggI2b+gJ6SWR76fENtQZYAZz54xy/2MnuFLQHdkcjlAc4e4Mrg8l4BbDsmT1e0FZqaFyb6uISJFKmI73vKI0SQh5GeOucXx6W8fHjvYCT8MT0/2fthcvrAX+WUxyt+v62838nUyrYwc2XfWtPRd1NfxWE1N2wDHM6hxDZ8tPqgFig2cdv8heZ0N65Fk1aZvYHm+58P8L+sYCLv+EgAA&quot;"/>
    <we:property name="isFiltersActionButtonVisible" value="true"/>
    <we:property name="reportEmbeddedTime" value="&quot;2022-10-20T08:15:16.543Z&quot;"/>
    <we:property name="creatorUserId" value="&quot;100320021C0249B7&quot;"/>
    <we:property name="creatorSessionId" value="&quot;1d534980-7d4e-4824-b0e6-0473a51ba738&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20E37F4-1132-469A-8670-94DE4CC05230}">
  <we:reference id="ad3bb869-dfe9-409b-95f2-98016482b42b" version="2.0.0.3" store="EXCatalog" storeType="EXCatalog"/>
  <we:alternateReferences>
    <we:reference id="WA200003233" version="2.0.0.3" store="en-US" storeType="OMEX"/>
  </we:alternateReferences>
  <we:properties>
    <we:property name="creatorTenantId" value="&quot;0ae51e19-07c8-4e4b-bb6d-648ee58410f4&quot;"/>
    <we:property name="reportUrl" value="&quot;/groups/me/reports/d0f0820c-4533-4650-9f77-17db2b99073c/ReportSectionee032ae1c3c3e06320dc?bookmarkGuid=b0fa2b63-56bf-4e70-8c1a-2ca75adcfcae&amp;bookmarkUsage=1&amp;ctid=0ae51e19-07c8-4e4b-bb6d-648ee58410f4&amp;fromEntryPoint=export&quot;"/>
    <we:property name="reportName" value="&quot;Digitalization of canteen system&quot;"/>
    <we:property name="reportState" value="&quot;CONNECTED&quot;"/>
    <we:property name="embedUrl" value="&quot;/reportEmbed?reportId=d0f0820c-4533-4650-9f77-17db2b99073c&amp;config=eyJjbHVzdGVyVXJsIjoiaHR0cHM6Ly9XQUJJLU5PUlRILUVVUk9QRS1MLVBSSU1BUlktcmVkaXJlY3QuYW5hbHlzaXMud2luZG93cy5uZXQiLCJlbWJlZEZlYXR1cmVzIjp7Im1vZGVybkVtYmVkIjp0cnVlLCJ1c2FnZU1ldHJpY3NWTmV4dCI6dHJ1ZSwic2tpcFF1ZXJ5RGF0YVNhYVNFbWJlZCI6dHJ1ZSwic2tpcFF1ZXJ5RGF0YVBhYVNFbWJlZCI6dHJ1ZSwic2tpcFF1ZXJ5RGF0YUV4cG9ydFRvIjp0cnVlfX0%3D&amp;disableSensitivityBanner=true&quot;"/>
    <we:property name="pageName" value="&quot;ReportSectionee032ae1c3c3e06320dc&quot;"/>
    <we:property name="pageDisplayName" value="&quot;Page 2&quot;"/>
    <we:property name="datasetId" value="&quot;b877458b-155e-4aaf-8c16-04c680535641&quot;"/>
    <we:property name="backgroundColor" value="&quot;rgb(255,255,255)&quot;"/>
    <we:property name="bookmark" value="&quot;H4sIAAAAAAAAA91X328aORD+V6J96QuqvPb+Im+EUBUpzaFCK51OeRjbA9l2Wa+8JgkX8b937CW6JoVyVyGF6xsee8fzzffNjHmMdNk2FayvYYnReXRhzNcl2K9ncdSL6uc2niU8ZTxWSaITGaegU3/KNK40dRudP0YO7ALd57JdQeUdkvGvm14EVTWBhV/NoWqxFzVoW1NDVf6N3WHacnaFm16ED01lLHiXUwcOvds7Ok5rCiV+K+hGUK68wykq11k/YmOs264RmeCAsRJKIMsEZ1rRN223G8I8fN5fGgIbmtpBWVMA3tYXTM01K+iUYghCcJl7+7ys3PaIXI8eGku4KRvrxqdvSCgWxpYKqijgs9h2cB6joalWy/Br9Mw+NSur8CPOw1btSrcmT9NbRCeiDaVpYg0lsbO+H7+bBeOtuR9apOt0dM42N2Rpy3pRbXP8D6hZF1hblQqtZ1B+oVyE8JdIDPofGhwEFE13U4ndvtFhGwPIx+iqJOCd789QrbzbN5f0hTb39RsKimIo23FNDFJUU6y6nH847MXLwX+/2dx48qonsn+IqHWUWjcNQLsLDngOGty69vF1aqKEfvlOIuFwG647Jkc3ISNcxfmcqyLLREy1lAEveIDyM7YcPjhpHp7RFbz1VSZ0nvTzgmmexgWTkB30Vi6pIH/0ReqfC1VwSCTjCjTmSfLrkXHZl6Aly0WSYawJqj5cLgN9B7UiCb+slcFiYXEBbrscHb2QqNbbFTWts7kxOmy+W9Vb2SW/UF8KrH6eFFpYjfZiHQBflvZJ1bz3Iu7XBtuVRoYKUpwnguUp0wnpTGev3u8+jAZXsz8nox0tr3cCKhpfj2fjwdVh/ZxCsPfQOt8IjiD2atWSJlB3YQ1vwbqTFf9ejvyw2TkPtqJeH20ifKfibihIqVPBecHifiZ5qmRRqFevtcvBbFedvdrT4gLdPWL3stj2qD2iil+K6ojp2KuSI78attd1+ojTFESWJJAyJnLF8izGEx6m/7oN/r/H6E86SSjqftxPUiDiGGMcmFSSnTBpRxwHp0zaXpgdaXkMPM1EIvuK84xxyeJTJm1yRW3ibPjHp+vZC0TidyNuP9T0iTyVzoGDYqAU0F8sTCDunzB5ml5NsqzPvCR/+7o7ADYMujDSdzwazMq1DSicQI07Hg9EG9TaJ+k//PffbL4BagoM2P8SAAA=&quot;"/>
    <we:property name="initialStateBookmark" value="&quot;H4sIAAAAAAAAA91YbW8aORD+K9F+6Rd08tr7AvlGCNWh5gUFrtLpFJ3G9kC2XdbIa5LQiP9+Y+9G16RQehVSuH5B67F3PM88z3jMPkW6qJclrK9ggdFpdGbM5wXYzydx1Imq1nZ9/eGyf/Ph76v+5ZDMZukKU9XR6VPkwM7RfSzqFZTeAxn/uu1EUJZjmPvRDMoaO9ESbW0qKIsv2CymKWdXuOlE+LgsjQXvcuLAoXd7T8tpTHvHvwnaEZQr7nGCyjXWG1wa69oxIhMcMFZCCWSZ4EwreqduZkOY+9f7TUNgA1M5KCoKwNt6gqmZZl1apRiCEFzm3j4rStcukevh49ISbsrGeunzNSAUc2MLBWUU8FmsGzhP0cCUq0V4Gr6wT8zKKrzBWZiqXOHW5Glyh+hEtKE0ja2hJDbW30fvp8F4Zx4GFmk7HZ2yzS1Z6qKal22O/wU1bQKry0Kh9QzKT5SLEP4CiUH/oMFBQLFsdiqwmTc6TGMA+RRdFAS88f0RypV3++6c3tDmoXpHQVEMRT2qiEGKaoJlk/PL/V68HPz7m82tJ698JvubiGpHqXWTALTZYI/noMHWtY+vURMl9NNXEgmL67DdITm6DRnhKs5nXHWzTMRJojPgXR6gfI8th49OmscXdAVvPZUJnSe9vMs0T+Muk5Dt9VYsqCC/9UXqnwnV5ZBIxhVozJPk5yPjsidBS5aLJMNYE1S9v1z6+h4qRRJ+XSv9+dziHFw7HB68kKjW6xUdWiczY3SYfL+qWtklP1FfCqx+mRQaWI32bB0Anxf2WdW88yrutwbblEaGClKcJYLlKdMJ6Uxnb37eXQ77F9M/x8MtR17nCFQ0uhpNR/2L/fo5hmAfoHb+IDiA2MtVTZpA3YQ1uAPrjlb8OznyzWZrP2hFvT5YR/hKxU1TkFKngvMui3uZ5KmS3a5681o770+31dmbXS3O0D0gNjeL9ozaIar4tagOmI6dKjnwraHdrtFHnKYgsiSBlDGRK5ZnMR5xM/3hY/D/3Ua/c5KEou7FvSQFIo4xxoFJJdkRk3bAdnDMpO2E2ZCWx8DTTCSypzjPGJcsPmbSxhd0TJwMrv+4mr5CJH414nZDTZ/JU+kMOCgGSgH9xcIE4t4Rk6fp1iSL6sRL8pevuz1gQ6MLLX3LpcGsXL0EhWOocMvlgWiDSvsk/dBXhY7PWiHL//AVwv/8A65/814fEwAA&quot;"/>
    <we:property name="isFiltersActionButtonVisible" value="true"/>
    <we:property name="reportEmbeddedTime" value="&quot;2022-10-20T08:26:09.426Z&quot;"/>
    <we:property name="creatorUserId" value="&quot;100320021C0249B7&quot;"/>
    <we:property name="creatorSessionId" value="&quot;5a76d0ae-dec0-469d-80b4-e91f2d94e40b&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2.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AttachmentRemark</Sektion>
      <Reihenfolge>0</Reihenfolge>
    </Variable>
    <Variable>
      <Name>departmentshort</Name>
      <OrgInhalt>GanP/MFE-PJ-REL</OrgInhalt>
      <Wert>GanP/MFE-PJ-REL</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GmbH 2022. All rights reserved, also regarding any disposal, exploitation, reproduction, editing, distribution, as well as in the event of applications for industrial property rights.</OrgInhalt>
      <Wert>© Robert Bosch GmbH 2022.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2022-08-29</OrgInhalt>
      <Wert>2022-08-29</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
  <TotalTime>496</TotalTime>
  <Words>1252</Words>
  <Application>Microsoft Office PowerPoint</Application>
  <PresentationFormat>Custom</PresentationFormat>
  <Paragraphs>184</Paragraphs>
  <Slides>16</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Bosch Office Sans</vt:lpstr>
      <vt:lpstr>Bosch Sans Medium</vt:lpstr>
      <vt:lpstr>Calibri</vt:lpstr>
      <vt:lpstr>Symbol</vt:lpstr>
      <vt:lpstr>Times New Roman</vt:lpstr>
      <vt:lpstr>Wingdings</vt:lpstr>
      <vt:lpstr>Bosch 2022</vt:lpstr>
      <vt:lpstr>Digitalization of Canteen Feedback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Missing part identification through data science</dc:title>
  <dc:creator>EXTERNAL S D Meghanathan (Manpower Services Pvt ltd, GanP/MFE-PJ-REL)</dc:creator>
  <cp:lastModifiedBy>EXTERNAL S D Meghanathan (Manpower Services Pvt ltd, GanP/MFE-PJ-REL)</cp:lastModifiedBy>
  <cp:revision>46</cp:revision>
  <dcterms:created xsi:type="dcterms:W3CDTF">2018-01-19T09:06:36Z</dcterms:created>
  <dcterms:modified xsi:type="dcterms:W3CDTF">2022-10-20T11:02:06Z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